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5"/>
  </p:notesMasterIdLst>
  <p:handoutMasterIdLst>
    <p:handoutMasterId r:id="rId136"/>
  </p:handoutMasterIdLst>
  <p:sldIdLst>
    <p:sldId id="258" r:id="rId5"/>
    <p:sldId id="284" r:id="rId6"/>
    <p:sldId id="327" r:id="rId7"/>
    <p:sldId id="328" r:id="rId8"/>
    <p:sldId id="329" r:id="rId9"/>
    <p:sldId id="330" r:id="rId10"/>
    <p:sldId id="336" r:id="rId11"/>
    <p:sldId id="337" r:id="rId12"/>
    <p:sldId id="338" r:id="rId13"/>
    <p:sldId id="331" r:id="rId14"/>
    <p:sldId id="353" r:id="rId15"/>
    <p:sldId id="283" r:id="rId16"/>
    <p:sldId id="388" r:id="rId17"/>
    <p:sldId id="276" r:id="rId18"/>
    <p:sldId id="260" r:id="rId19"/>
    <p:sldId id="265" r:id="rId20"/>
    <p:sldId id="266" r:id="rId21"/>
    <p:sldId id="269" r:id="rId22"/>
    <p:sldId id="272" r:id="rId23"/>
    <p:sldId id="339" r:id="rId24"/>
    <p:sldId id="340" r:id="rId25"/>
    <p:sldId id="341" r:id="rId26"/>
    <p:sldId id="343" r:id="rId27"/>
    <p:sldId id="344" r:id="rId28"/>
    <p:sldId id="356" r:id="rId29"/>
    <p:sldId id="366" r:id="rId30"/>
    <p:sldId id="268" r:id="rId31"/>
    <p:sldId id="278" r:id="rId32"/>
    <p:sldId id="345" r:id="rId33"/>
    <p:sldId id="357" r:id="rId34"/>
    <p:sldId id="361" r:id="rId35"/>
    <p:sldId id="362" r:id="rId36"/>
    <p:sldId id="363" r:id="rId37"/>
    <p:sldId id="346" r:id="rId38"/>
    <p:sldId id="358" r:id="rId39"/>
    <p:sldId id="359" r:id="rId40"/>
    <p:sldId id="287" r:id="rId41"/>
    <p:sldId id="299" r:id="rId42"/>
    <p:sldId id="297" r:id="rId43"/>
    <p:sldId id="298" r:id="rId44"/>
    <p:sldId id="300" r:id="rId45"/>
    <p:sldId id="369" r:id="rId46"/>
    <p:sldId id="370" r:id="rId47"/>
    <p:sldId id="367" r:id="rId48"/>
    <p:sldId id="368" r:id="rId49"/>
    <p:sldId id="1112" r:id="rId50"/>
    <p:sldId id="1111" r:id="rId51"/>
    <p:sldId id="1127" r:id="rId52"/>
    <p:sldId id="1114" r:id="rId53"/>
    <p:sldId id="1115" r:id="rId54"/>
    <p:sldId id="1116" r:id="rId55"/>
    <p:sldId id="1117" r:id="rId56"/>
    <p:sldId id="1118" r:id="rId57"/>
    <p:sldId id="1119" r:id="rId58"/>
    <p:sldId id="1120" r:id="rId59"/>
    <p:sldId id="1129" r:id="rId60"/>
    <p:sldId id="1121" r:id="rId61"/>
    <p:sldId id="1128" r:id="rId62"/>
    <p:sldId id="1122" r:id="rId63"/>
    <p:sldId id="1123" r:id="rId64"/>
    <p:sldId id="1125" r:id="rId65"/>
    <p:sldId id="394" r:id="rId66"/>
    <p:sldId id="390" r:id="rId67"/>
    <p:sldId id="1066" r:id="rId68"/>
    <p:sldId id="1097" r:id="rId69"/>
    <p:sldId id="1098" r:id="rId70"/>
    <p:sldId id="1092" r:id="rId71"/>
    <p:sldId id="1093" r:id="rId72"/>
    <p:sldId id="1094" r:id="rId73"/>
    <p:sldId id="1095" r:id="rId74"/>
    <p:sldId id="1096" r:id="rId75"/>
    <p:sldId id="1101" r:id="rId76"/>
    <p:sldId id="1102" r:id="rId77"/>
    <p:sldId id="1103" r:id="rId78"/>
    <p:sldId id="1104" r:id="rId79"/>
    <p:sldId id="1100" r:id="rId80"/>
    <p:sldId id="1067" r:id="rId81"/>
    <p:sldId id="1068" r:id="rId82"/>
    <p:sldId id="1069" r:id="rId83"/>
    <p:sldId id="1070" r:id="rId84"/>
    <p:sldId id="1071" r:id="rId85"/>
    <p:sldId id="1072" r:id="rId86"/>
    <p:sldId id="1074" r:id="rId87"/>
    <p:sldId id="1075" r:id="rId88"/>
    <p:sldId id="1105" r:id="rId89"/>
    <p:sldId id="392" r:id="rId90"/>
    <p:sldId id="1056" r:id="rId91"/>
    <p:sldId id="1106" r:id="rId92"/>
    <p:sldId id="1107" r:id="rId93"/>
    <p:sldId id="1110" r:id="rId94"/>
    <p:sldId id="1085" r:id="rId95"/>
    <p:sldId id="391" r:id="rId96"/>
    <p:sldId id="1108" r:id="rId97"/>
    <p:sldId id="393" r:id="rId98"/>
    <p:sldId id="1086" r:id="rId99"/>
    <p:sldId id="1087" r:id="rId100"/>
    <p:sldId id="1089" r:id="rId101"/>
    <p:sldId id="1088" r:id="rId102"/>
    <p:sldId id="1091" r:id="rId103"/>
    <p:sldId id="1109" r:id="rId104"/>
    <p:sldId id="1080" r:id="rId105"/>
    <p:sldId id="1081" r:id="rId106"/>
    <p:sldId id="1082" r:id="rId107"/>
    <p:sldId id="1083" r:id="rId108"/>
    <p:sldId id="395" r:id="rId109"/>
    <p:sldId id="1062" r:id="rId110"/>
    <p:sldId id="277" r:id="rId111"/>
    <p:sldId id="282" r:id="rId112"/>
    <p:sldId id="275" r:id="rId113"/>
    <p:sldId id="383" r:id="rId114"/>
    <p:sldId id="1090" r:id="rId115"/>
    <p:sldId id="274" r:id="rId116"/>
    <p:sldId id="371" r:id="rId117"/>
    <p:sldId id="372" r:id="rId118"/>
    <p:sldId id="373" r:id="rId119"/>
    <p:sldId id="384" r:id="rId120"/>
    <p:sldId id="385" r:id="rId121"/>
    <p:sldId id="374" r:id="rId122"/>
    <p:sldId id="375" r:id="rId123"/>
    <p:sldId id="387" r:id="rId124"/>
    <p:sldId id="386" r:id="rId125"/>
    <p:sldId id="286" r:id="rId126"/>
    <p:sldId id="288" r:id="rId127"/>
    <p:sldId id="289" r:id="rId128"/>
    <p:sldId id="290" r:id="rId129"/>
    <p:sldId id="291" r:id="rId130"/>
    <p:sldId id="301" r:id="rId131"/>
    <p:sldId id="381" r:id="rId132"/>
    <p:sldId id="389" r:id="rId133"/>
    <p:sldId id="1084" r:id="rId134"/>
  </p:sldIdLst>
  <p:sldSz cx="9144000" cy="6858000" type="screen4x3"/>
  <p:notesSz cx="6788150" cy="9923463"/>
  <p:defaultTextStyle>
    <a:defPPr>
      <a:defRPr lang="en-US"/>
    </a:defPPr>
    <a:lvl1pPr algn="ctr" rtl="0" fontAlgn="base" latinLnBrk="1">
      <a:lnSpc>
        <a:spcPct val="50000"/>
      </a:lnSpc>
      <a:spcBef>
        <a:spcPct val="50000"/>
      </a:spcBef>
      <a:spcAft>
        <a:spcPct val="0"/>
      </a:spcAft>
      <a:defRPr kumimoji="1" sz="1000"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ctr" rtl="0" fontAlgn="base" latinLnBrk="1">
      <a:lnSpc>
        <a:spcPct val="50000"/>
      </a:lnSpc>
      <a:spcBef>
        <a:spcPct val="50000"/>
      </a:spcBef>
      <a:spcAft>
        <a:spcPct val="0"/>
      </a:spcAft>
      <a:defRPr kumimoji="1" sz="1000"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ctr" rtl="0" fontAlgn="base" latinLnBrk="1">
      <a:lnSpc>
        <a:spcPct val="50000"/>
      </a:lnSpc>
      <a:spcBef>
        <a:spcPct val="50000"/>
      </a:spcBef>
      <a:spcAft>
        <a:spcPct val="0"/>
      </a:spcAft>
      <a:defRPr kumimoji="1" sz="1000"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ctr" rtl="0" fontAlgn="base" latinLnBrk="1">
      <a:lnSpc>
        <a:spcPct val="50000"/>
      </a:lnSpc>
      <a:spcBef>
        <a:spcPct val="50000"/>
      </a:spcBef>
      <a:spcAft>
        <a:spcPct val="0"/>
      </a:spcAft>
      <a:defRPr kumimoji="1" sz="1000"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ctr" rtl="0" fontAlgn="base" latinLnBrk="1">
      <a:lnSpc>
        <a:spcPct val="50000"/>
      </a:lnSpc>
      <a:spcBef>
        <a:spcPct val="50000"/>
      </a:spcBef>
      <a:spcAft>
        <a:spcPct val="0"/>
      </a:spcAft>
      <a:defRPr kumimoji="1" sz="1000"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000"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000"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000"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000"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리티 하우" initials="리하" lastIdx="1" clrIdx="6"/>
  <p:cmAuthor id="1" name="Microsoft Office User" initials="Office" lastIdx="1" clrIdx="0"/>
  <p:cmAuthor id="8" name="Windows 사용자" initials="W사" lastIdx="25" clrIdx="7"/>
  <p:cmAuthor id="2" name="Microsoft Office User" initials="Office [2]" lastIdx="1" clrIdx="1"/>
  <p:cmAuthor id="9" name="CHOI" initials="C" lastIdx="11" clrIdx="8"/>
  <p:cmAuthor id="3" name="Microsoft Office User" initials="Office [3]" lastIdx="1" clrIdx="2"/>
  <p:cmAuthor id="10" name="k3s6h5@naver.com" initials="k" lastIdx="1" clrIdx="9"/>
  <p:cmAuthor id="4" name="Microsoft Office User" initials="Office [4]" lastIdx="1" clrIdx="3"/>
  <p:cmAuthor id="5" name="Microsoft Office User" initials="Office [5]" lastIdx="1" clrIdx="4"/>
  <p:cmAuthor id="6" name="Microsoft Office User" initials="Office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5CB"/>
    <a:srgbClr val="000000"/>
    <a:srgbClr val="EFF4E5"/>
    <a:srgbClr val="F1EEF4"/>
    <a:srgbClr val="D3DDEB"/>
    <a:srgbClr val="D7E4BE"/>
    <a:srgbClr val="EDCDCB"/>
    <a:srgbClr val="EEF2F7"/>
    <a:srgbClr val="5F5F5F"/>
    <a:srgbClr val="3F7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7" autoAdjust="0"/>
    <p:restoredTop sz="83723" autoAdjust="0"/>
  </p:normalViewPr>
  <p:slideViewPr>
    <p:cSldViewPr>
      <p:cViewPr varScale="1">
        <p:scale>
          <a:sx n="138" d="100"/>
          <a:sy n="138" d="100"/>
        </p:scale>
        <p:origin x="1430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1532" cy="48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47" tIns="45224" rIns="90447" bIns="45224" numCol="1" anchor="t" anchorCtr="0" compatLnSpc="1">
            <a:prstTxWarp prst="textNoShape">
              <a:avLst/>
            </a:prstTxWarp>
          </a:bodyPr>
          <a:lstStyle>
            <a:lvl1pPr algn="l" defTabSz="903288">
              <a:lnSpc>
                <a:spcPct val="100000"/>
              </a:lnSpc>
              <a:spcBef>
                <a:spcPct val="0"/>
              </a:spcBef>
              <a:defRPr sz="1100" b="1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  <p:sp>
        <p:nvSpPr>
          <p:cNvPr id="808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6618" y="0"/>
            <a:ext cx="2941532" cy="48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47" tIns="45224" rIns="90447" bIns="45224" numCol="1" anchor="t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spcBef>
                <a:spcPct val="0"/>
              </a:spcBef>
              <a:defRPr sz="1100" b="1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  <p:sp>
        <p:nvSpPr>
          <p:cNvPr id="808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1868"/>
            <a:ext cx="2941532" cy="47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47" tIns="45224" rIns="90447" bIns="45224" numCol="1" anchor="b" anchorCtr="0" compatLnSpc="1">
            <a:prstTxWarp prst="textNoShape">
              <a:avLst/>
            </a:prstTxWarp>
          </a:bodyPr>
          <a:lstStyle>
            <a:lvl1pPr algn="l" defTabSz="903288">
              <a:lnSpc>
                <a:spcPct val="100000"/>
              </a:lnSpc>
              <a:spcBef>
                <a:spcPct val="0"/>
              </a:spcBef>
              <a:defRPr sz="1100" b="1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  <p:sp>
        <p:nvSpPr>
          <p:cNvPr id="808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6618" y="9421868"/>
            <a:ext cx="2941532" cy="47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47" tIns="45224" rIns="90447" bIns="45224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spcBef>
                <a:spcPct val="0"/>
              </a:spcBef>
              <a:defRPr sz="1100" b="1">
                <a:latin typeface="Times New Roman" pitchFamily="18" charset="0"/>
              </a:defRPr>
            </a:lvl1pPr>
          </a:lstStyle>
          <a:p>
            <a:fld id="{E3B123A4-5B28-418B-A553-45D7721EBB0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1797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1532" cy="49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51" tIns="45924" rIns="91851" bIns="45924" numCol="1" anchor="t" anchorCtr="0" compatLnSpc="1">
            <a:prstTxWarp prst="textNoShape">
              <a:avLst/>
            </a:prstTxWarp>
          </a:bodyPr>
          <a:lstStyle>
            <a:lvl1pPr algn="l" defTabSz="919163">
              <a:lnSpc>
                <a:spcPct val="100000"/>
              </a:lnSpc>
              <a:spcBef>
                <a:spcPct val="0"/>
              </a:spcBef>
              <a:defRPr sz="1100" b="1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6618" y="0"/>
            <a:ext cx="2941532" cy="49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51" tIns="45924" rIns="91851" bIns="45924" numCol="1" anchor="t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defRPr sz="1100" b="1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  <p:sp>
        <p:nvSpPr>
          <p:cNvPr id="145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5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087" y="4714323"/>
            <a:ext cx="4977977" cy="446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51" tIns="45924" rIns="91851" bIns="459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45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646"/>
            <a:ext cx="2941532" cy="49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51" tIns="45924" rIns="91851" bIns="45924" numCol="1" anchor="b" anchorCtr="0" compatLnSpc="1">
            <a:prstTxWarp prst="textNoShape">
              <a:avLst/>
            </a:prstTxWarp>
          </a:bodyPr>
          <a:lstStyle>
            <a:lvl1pPr algn="l" defTabSz="919163">
              <a:lnSpc>
                <a:spcPct val="100000"/>
              </a:lnSpc>
              <a:spcBef>
                <a:spcPct val="0"/>
              </a:spcBef>
              <a:defRPr sz="1100" b="1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5598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FFT </a:t>
            </a:r>
            <a:r>
              <a:rPr lang="ko-KR" altLang="en-US" dirty="0"/>
              <a:t>알고리즘 내용 보충 </a:t>
            </a:r>
          </a:p>
        </p:txBody>
      </p:sp>
    </p:spTree>
    <p:extLst>
      <p:ext uri="{BB962C8B-B14F-4D97-AF65-F5344CB8AC3E}">
        <p14:creationId xmlns:p14="http://schemas.microsoft.com/office/powerpoint/2010/main" val="3283616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38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29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1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Malgun Gothic Semilight" panose="020B0502040204020203" pitchFamily="50" charset="-127"/>
                <a:cs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2726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DA800F-BD2A-4D87-A27C-59CE4AECD3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3" y="1125538"/>
            <a:ext cx="777240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1660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908720"/>
            <a:ext cx="8136904" cy="525658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0029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3810000" cy="4810125"/>
          </a:xfrm>
        </p:spPr>
        <p:txBody>
          <a:bodyPr/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marR="0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marR="0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marR="0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marR="0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마스터 텍스트 스타일을 편집합니다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둘째 수준</a:t>
            </a:r>
          </a:p>
          <a:p>
            <a:pPr marL="1143000" marR="0" lvl="2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</a:rPr>
              <a:t>셋째 수준</a:t>
            </a: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</a:rPr>
              <a:t>넷째 수준</a:t>
            </a:r>
          </a:p>
          <a:p>
            <a:pPr marL="2057400" marR="0" lvl="4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</a:rPr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613" y="1125538"/>
            <a:ext cx="3810000" cy="4810125"/>
          </a:xfrm>
        </p:spPr>
        <p:txBody>
          <a:bodyPr/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marR="0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marR="0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marR="0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marR="0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마스터 텍스트 스타일을 편집합니다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둘째 수준</a:t>
            </a:r>
          </a:p>
          <a:p>
            <a:pPr marL="1143000" marR="0" lvl="2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</a:rPr>
              <a:t>셋째 수준</a:t>
            </a:r>
          </a:p>
          <a:p>
            <a:pPr marL="1600200" marR="0" lvl="3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</a:rPr>
              <a:t>넷째 수준</a:t>
            </a:r>
          </a:p>
          <a:p>
            <a:pPr marL="2057400" marR="0" lvl="4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</a:rPr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2179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764506"/>
            <a:ext cx="4040188" cy="436165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764506"/>
            <a:ext cx="4041775" cy="436165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4800" y="55563"/>
            <a:ext cx="8534400" cy="70961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1684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55563"/>
            <a:ext cx="8534400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err="1">
                <a:latin typeface="+mn-lt"/>
              </a:rPr>
              <a:t>adsad</a:t>
            </a:r>
            <a:endParaRPr lang="en-US" altLang="ko-KR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777240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90500" y="6316663"/>
            <a:ext cx="8756650" cy="76200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187325" y="765175"/>
            <a:ext cx="8756650" cy="76200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508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97BE6238-0BD8-4750-AEB0-52506B993C65}"/>
              </a:ext>
            </a:extLst>
          </p:cNvPr>
          <p:cNvSpPr txBox="1">
            <a:spLocks/>
          </p:cNvSpPr>
          <p:nvPr/>
        </p:nvSpPr>
        <p:spPr bwMode="auto">
          <a:xfrm>
            <a:off x="993867" y="6471384"/>
            <a:ext cx="6660968" cy="350832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l" latinLnBrk="1">
              <a:defRPr/>
            </a:pPr>
            <a:r>
              <a:rPr lang="en-US" altLang="ko-KR" sz="1600" b="0" i="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Bit Engineering Laboratory (</a:t>
            </a:r>
            <a:r>
              <a:rPr lang="en-US" altLang="ko-KR" sz="1600" b="0" i="0" dirty="0" err="1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BitE</a:t>
            </a:r>
            <a:r>
              <a:rPr lang="en-US" altLang="ko-KR" sz="1600" b="0" i="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Lab),  Pusan National University,  South Korea</a:t>
            </a:r>
            <a:endParaRPr lang="ko-KR" altLang="en-US" sz="1600" b="0" i="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DD8E33DA-3B3F-461A-813F-7E062AA44EA6}"/>
              </a:ext>
            </a:extLst>
          </p:cNvPr>
          <p:cNvSpPr txBox="1">
            <a:spLocks/>
          </p:cNvSpPr>
          <p:nvPr/>
        </p:nvSpPr>
        <p:spPr bwMode="auto">
          <a:xfrm>
            <a:off x="7901028" y="6480906"/>
            <a:ext cx="1111170" cy="331787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ctr" latinLnBrk="1">
              <a:defRPr/>
            </a:pPr>
            <a:fld id="{1066715C-8896-4228-A1D1-12B1CDFB2DAD}" type="slidenum">
              <a:rPr lang="ko-KR" altLang="en-US" sz="1600" i="1" smtClean="0">
                <a:solidFill>
                  <a:srgbClr val="6262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pPr algn="ctr" latinLnBrk="1">
                <a:defRPr/>
              </a:pPr>
              <a:t>‹#›</a:t>
            </a:fld>
            <a:r>
              <a:rPr lang="ko-KR" altLang="en-US" sz="1600" i="1" dirty="0">
                <a:solidFill>
                  <a:srgbClr val="6262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  <a:r>
              <a:rPr lang="en-US" altLang="ko-KR" sz="1600" i="1" dirty="0">
                <a:solidFill>
                  <a:srgbClr val="6262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  <a:r>
              <a:rPr lang="ko-KR" altLang="en-US" sz="1600" dirty="0">
                <a:solidFill>
                  <a:srgbClr val="626262"/>
                </a:solidFill>
                <a:latin typeface="Calibri" pitchFamily="34" charset="0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3" r:id="rId5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n-lt"/>
          <a:ea typeface="Arial Unicode MS" panose="020B0604020202020204" pitchFamily="50" charset="-127"/>
          <a:cs typeface="Arial Unicode MS" panose="020B0604020202020204" pitchFamily="50" charset="-127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Arial" charset="0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Arial" charset="0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Arial" charset="0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Arial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Arial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Arial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Arial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q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A8F36-5536-408F-B9B3-706486AE0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dirty="0"/>
              <a:t>Memory-based FFT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8350F0-61FB-4104-87FE-460244925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SEUNGWAN NOH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807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DBF06-0164-93C7-44DB-942839255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75F5E-394E-D39C-C585-E1B2D5CF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Cooley-Tuckey Algorithm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0B2B0-CB59-0E84-1A83-A0D42F8AC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Radix-2 8pt DIT FFT SFG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3F6223-F8E7-1DB5-494F-9C285287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193" y="1721240"/>
            <a:ext cx="2419072" cy="2989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4C7B29-79F6-720B-6DF4-61B999E81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500" y="1721240"/>
            <a:ext cx="2637500" cy="301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8D4B9A-DAD6-481F-08C8-8E0A1AB51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90" y="1721240"/>
            <a:ext cx="2177117" cy="3096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354954-6A55-0E80-6C0F-F38924AB6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5074446"/>
            <a:ext cx="2134728" cy="11100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CF67BF-CE85-75C2-A176-A10D25161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330" y="4826639"/>
            <a:ext cx="1800200" cy="13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533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7CE0A-EC75-1B76-FC77-868B2C09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41130-633E-FBAC-73BE-B6D560375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DPBRAM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Vertex Coloring</a:t>
            </a:r>
          </a:p>
          <a:p>
            <a:pPr lvl="2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</a:t>
            </a:r>
          </a:p>
          <a:p>
            <a:pPr lvl="2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DIT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 Diagram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Timing Diagram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Verilog Implementation</a:t>
            </a:r>
          </a:p>
          <a:p>
            <a:pPr lvl="1"/>
            <a:r>
              <a:rPr lang="en-US" altLang="ko-KR" b="1" dirty="0"/>
              <a:t>Simulation Results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2161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5B030-B60B-D8E6-E820-6DB7FAE5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Pre-stage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21E420-59A9-DFB6-EF32-15131F19CC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4726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2D2736-C339-B9D3-090D-C1304B087C40}"/>
              </a:ext>
            </a:extLst>
          </p:cNvPr>
          <p:cNvSpPr/>
          <p:nvPr/>
        </p:nvSpPr>
        <p:spPr bwMode="auto">
          <a:xfrm flipV="1">
            <a:off x="1691680" y="5445224"/>
            <a:ext cx="7452320" cy="5760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60979-71F3-8A1F-63BC-D7EB212C3026}"/>
              </a:ext>
            </a:extLst>
          </p:cNvPr>
          <p:cNvSpPr txBox="1"/>
          <p:nvPr/>
        </p:nvSpPr>
        <p:spPr>
          <a:xfrm>
            <a:off x="4769768" y="1412776"/>
            <a:ext cx="648072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RUN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98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B966D5-B2F1-4099-4676-91E1D496CF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4726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6FF83C-D2C9-6D0B-9E0D-B2E351D4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Stage 1 ~ 2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C7F47-4168-74FD-F8C8-CA2C65B4842B}"/>
              </a:ext>
            </a:extLst>
          </p:cNvPr>
          <p:cNvSpPr/>
          <p:nvPr/>
        </p:nvSpPr>
        <p:spPr bwMode="auto">
          <a:xfrm flipV="1">
            <a:off x="1115616" y="2852936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C27BEB-EEF1-2E65-CF56-CA687C121FAB}"/>
              </a:ext>
            </a:extLst>
          </p:cNvPr>
          <p:cNvSpPr/>
          <p:nvPr/>
        </p:nvSpPr>
        <p:spPr bwMode="auto">
          <a:xfrm flipV="1">
            <a:off x="1547664" y="3142496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ED193F-ADE9-4F9E-AE13-E79EBDC0556D}"/>
              </a:ext>
            </a:extLst>
          </p:cNvPr>
          <p:cNvSpPr/>
          <p:nvPr/>
        </p:nvSpPr>
        <p:spPr bwMode="auto">
          <a:xfrm flipV="1">
            <a:off x="1979712" y="3437455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671981-4717-9FA7-1BF2-D690655E1C33}"/>
              </a:ext>
            </a:extLst>
          </p:cNvPr>
          <p:cNvSpPr/>
          <p:nvPr/>
        </p:nvSpPr>
        <p:spPr bwMode="auto">
          <a:xfrm flipV="1">
            <a:off x="1979712" y="3696179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254F8A-D39B-79A5-87DB-E5B3A2DFE416}"/>
              </a:ext>
            </a:extLst>
          </p:cNvPr>
          <p:cNvSpPr/>
          <p:nvPr/>
        </p:nvSpPr>
        <p:spPr bwMode="auto">
          <a:xfrm flipV="1">
            <a:off x="1979712" y="4365104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8EC54A-F3D8-57AD-2FB0-403FB75C0B68}"/>
              </a:ext>
            </a:extLst>
          </p:cNvPr>
          <p:cNvSpPr/>
          <p:nvPr/>
        </p:nvSpPr>
        <p:spPr bwMode="auto">
          <a:xfrm flipV="1">
            <a:off x="2411760" y="5743239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110EB-5095-70CA-AA18-748CDF24A047}"/>
              </a:ext>
            </a:extLst>
          </p:cNvPr>
          <p:cNvSpPr/>
          <p:nvPr/>
        </p:nvSpPr>
        <p:spPr bwMode="auto">
          <a:xfrm flipV="1">
            <a:off x="4499992" y="2852936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57C218-AEDD-4A82-F0D2-D81BB9CB5794}"/>
              </a:ext>
            </a:extLst>
          </p:cNvPr>
          <p:cNvSpPr/>
          <p:nvPr/>
        </p:nvSpPr>
        <p:spPr bwMode="auto">
          <a:xfrm flipV="1">
            <a:off x="4932040" y="3142496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6E8486-EE51-2AFB-5D18-7B5E04D4BAC7}"/>
              </a:ext>
            </a:extLst>
          </p:cNvPr>
          <p:cNvSpPr/>
          <p:nvPr/>
        </p:nvSpPr>
        <p:spPr bwMode="auto">
          <a:xfrm flipV="1">
            <a:off x="5364088" y="3437455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E96A0D-A8E4-E3BB-D08E-463DECD76767}"/>
              </a:ext>
            </a:extLst>
          </p:cNvPr>
          <p:cNvSpPr/>
          <p:nvPr/>
        </p:nvSpPr>
        <p:spPr bwMode="auto">
          <a:xfrm flipV="1">
            <a:off x="5364088" y="3696179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B239AA-583D-2CF4-65DC-D32FEB952357}"/>
              </a:ext>
            </a:extLst>
          </p:cNvPr>
          <p:cNvSpPr/>
          <p:nvPr/>
        </p:nvSpPr>
        <p:spPr bwMode="auto">
          <a:xfrm flipV="1">
            <a:off x="5364088" y="4365104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2758C5-C6BF-1073-49AF-D7EE93854ECF}"/>
              </a:ext>
            </a:extLst>
          </p:cNvPr>
          <p:cNvSpPr/>
          <p:nvPr/>
        </p:nvSpPr>
        <p:spPr bwMode="auto">
          <a:xfrm flipV="1">
            <a:off x="5796136" y="5743239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1785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07170-40C5-3E4F-18D9-691679E7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Stage 3 ~ 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3DA66D-C50B-1555-48D4-43A07C9964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4726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8405B3D-A946-F379-A1E8-CCC0F8357105}"/>
              </a:ext>
            </a:extLst>
          </p:cNvPr>
          <p:cNvSpPr/>
          <p:nvPr/>
        </p:nvSpPr>
        <p:spPr bwMode="auto">
          <a:xfrm flipV="1">
            <a:off x="1115616" y="2863984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880C69-E389-21FE-9B9B-88825D80FE77}"/>
              </a:ext>
            </a:extLst>
          </p:cNvPr>
          <p:cNvSpPr/>
          <p:nvPr/>
        </p:nvSpPr>
        <p:spPr bwMode="auto">
          <a:xfrm flipV="1">
            <a:off x="1547664" y="3153544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B7924B-C6BA-FB24-93F1-14229D272F39}"/>
              </a:ext>
            </a:extLst>
          </p:cNvPr>
          <p:cNvSpPr/>
          <p:nvPr/>
        </p:nvSpPr>
        <p:spPr bwMode="auto">
          <a:xfrm flipV="1">
            <a:off x="1979712" y="3448503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BF71B4-D87F-5AB1-D4D3-E4799B2356EF}"/>
              </a:ext>
            </a:extLst>
          </p:cNvPr>
          <p:cNvSpPr/>
          <p:nvPr/>
        </p:nvSpPr>
        <p:spPr bwMode="auto">
          <a:xfrm flipV="1">
            <a:off x="1979712" y="3707227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DCB0C5-D1B8-7AD8-A31E-A5CBE6C43691}"/>
              </a:ext>
            </a:extLst>
          </p:cNvPr>
          <p:cNvSpPr/>
          <p:nvPr/>
        </p:nvSpPr>
        <p:spPr bwMode="auto">
          <a:xfrm flipV="1">
            <a:off x="1979712" y="4376152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F32209-3FC5-2CFD-E062-9FF3204C7169}"/>
              </a:ext>
            </a:extLst>
          </p:cNvPr>
          <p:cNvSpPr/>
          <p:nvPr/>
        </p:nvSpPr>
        <p:spPr bwMode="auto">
          <a:xfrm flipV="1">
            <a:off x="2411760" y="5754287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269C9E-B18C-7332-A759-848B56E3E1A6}"/>
              </a:ext>
            </a:extLst>
          </p:cNvPr>
          <p:cNvSpPr/>
          <p:nvPr/>
        </p:nvSpPr>
        <p:spPr bwMode="auto">
          <a:xfrm flipV="1">
            <a:off x="4499992" y="2863984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84236A-B51C-AD14-6698-A01D1A933D7C}"/>
              </a:ext>
            </a:extLst>
          </p:cNvPr>
          <p:cNvSpPr/>
          <p:nvPr/>
        </p:nvSpPr>
        <p:spPr bwMode="auto">
          <a:xfrm flipV="1">
            <a:off x="4932040" y="3153544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60DB2E-8AC9-A155-AFDA-7AE1568B2271}"/>
              </a:ext>
            </a:extLst>
          </p:cNvPr>
          <p:cNvSpPr/>
          <p:nvPr/>
        </p:nvSpPr>
        <p:spPr bwMode="auto">
          <a:xfrm flipV="1">
            <a:off x="5364088" y="3448503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DF4E44-53A6-772B-1EE3-7BEB4338ED47}"/>
              </a:ext>
            </a:extLst>
          </p:cNvPr>
          <p:cNvSpPr/>
          <p:nvPr/>
        </p:nvSpPr>
        <p:spPr bwMode="auto">
          <a:xfrm flipV="1">
            <a:off x="5364088" y="3707227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204B2D-E27E-7C84-127C-56110D7C0A57}"/>
              </a:ext>
            </a:extLst>
          </p:cNvPr>
          <p:cNvSpPr/>
          <p:nvPr/>
        </p:nvSpPr>
        <p:spPr bwMode="auto">
          <a:xfrm flipV="1">
            <a:off x="5364088" y="4376152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203D92-C4BE-B08C-0E81-53D95F0E7A7D}"/>
              </a:ext>
            </a:extLst>
          </p:cNvPr>
          <p:cNvSpPr/>
          <p:nvPr/>
        </p:nvSpPr>
        <p:spPr bwMode="auto">
          <a:xfrm flipV="1">
            <a:off x="5796136" y="5754287"/>
            <a:ext cx="33843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960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82987-C77B-28D3-F1E2-178BC80D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out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8D9A56-BDE0-4DEE-298B-470ACDCB4D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4726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CAE6D2-6288-8985-AD9D-C8B710F46764}"/>
              </a:ext>
            </a:extLst>
          </p:cNvPr>
          <p:cNvSpPr/>
          <p:nvPr/>
        </p:nvSpPr>
        <p:spPr bwMode="auto">
          <a:xfrm flipV="1">
            <a:off x="1691680" y="5949280"/>
            <a:ext cx="7452320" cy="14401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2D1513-43F7-4030-422A-A65CD04213F5}"/>
              </a:ext>
            </a:extLst>
          </p:cNvPr>
          <p:cNvSpPr/>
          <p:nvPr/>
        </p:nvSpPr>
        <p:spPr bwMode="auto">
          <a:xfrm flipV="1">
            <a:off x="1259632" y="5373216"/>
            <a:ext cx="7344816" cy="5760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9638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1C878-1070-BA3C-4C79-44BA0F90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Simulation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5B46F-EF45-190C-F393-848976E4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Simple DPBRAM 16pt</a:t>
            </a:r>
          </a:p>
          <a:p>
            <a:pPr lvl="1"/>
            <a:r>
              <a:rPr lang="en-US" altLang="ko-KR" dirty="0"/>
              <a:t>Behavioral simulation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Post-Synthesis Timing simulation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Post-Implementation Timing simulation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AD77EF-54F3-4E37-2931-D00C51223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60" y="1910627"/>
            <a:ext cx="7849695" cy="1086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732117-93C9-7760-6A8E-F4BC934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36" y="3342187"/>
            <a:ext cx="7830643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199542-A1CD-96A2-9667-3D098849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57" y="4878240"/>
            <a:ext cx="7859222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24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F0967-D622-70D9-DBD1-B884C9CC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Simulation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E39040-F313-5CA1-4E7F-4AC890A3C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Simple DPBRAM 16pt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04AC8D-60E3-5380-8786-7B9DF8C58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68" y="3156651"/>
            <a:ext cx="2842627" cy="1252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0B94DC-6139-3E52-124A-532646F2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2" y="4409480"/>
            <a:ext cx="2842627" cy="1322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3C4723-CFBA-4D43-B146-DFC94349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1638869"/>
            <a:ext cx="5047999" cy="40935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D0CEAB-E2E1-9A8A-BD19-84420F58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13" y="1638870"/>
            <a:ext cx="2848882" cy="151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165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A8F36-5536-408F-B9B3-706486AE0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dirty="0"/>
              <a:t>True DPBRAM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8350F0-61FB-4104-87FE-460244925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6819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DDED6-638E-4788-A110-56F5A82FB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True DPBRAM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CE258-14A2-4127-9514-82FDF3AF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True DPBRAM</a:t>
            </a:r>
          </a:p>
          <a:p>
            <a:pPr lvl="1"/>
            <a:r>
              <a:rPr lang="en-US" altLang="ko-KR" dirty="0"/>
              <a:t>Block Diagram</a:t>
            </a:r>
          </a:p>
          <a:p>
            <a:pPr lvl="1"/>
            <a:r>
              <a:rPr lang="en-US" altLang="ko-KR" dirty="0"/>
              <a:t>Timing Diagram</a:t>
            </a:r>
          </a:p>
          <a:p>
            <a:pPr lvl="1"/>
            <a:r>
              <a:rPr lang="en-US" altLang="ko-KR" dirty="0"/>
              <a:t>Verilog Implementation</a:t>
            </a:r>
          </a:p>
          <a:p>
            <a:pPr lvl="1"/>
            <a:r>
              <a:rPr lang="en-US" altLang="ko-KR" dirty="0"/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5846813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33145-B7E6-8D01-68C3-F88087AB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1379CC29-1595-7349-B84E-A1FF8F08741E}"/>
              </a:ext>
            </a:extLst>
          </p:cNvPr>
          <p:cNvSpPr/>
          <p:nvPr/>
        </p:nvSpPr>
        <p:spPr bwMode="auto">
          <a:xfrm>
            <a:off x="1607836" y="3033880"/>
            <a:ext cx="549472" cy="736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AMEM</a:t>
            </a:r>
          </a:p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(32x16)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9B44ACF-BE75-ECAF-7BBD-7BB5E078BAD0}"/>
              </a:ext>
            </a:extLst>
          </p:cNvPr>
          <p:cNvSpPr/>
          <p:nvPr/>
        </p:nvSpPr>
        <p:spPr bwMode="auto">
          <a:xfrm>
            <a:off x="1602015" y="3926783"/>
            <a:ext cx="549472" cy="736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BMEM</a:t>
            </a:r>
          </a:p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(32x16)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CB40DD05-A71E-DBAC-8AE8-9D095DA8F7A9}"/>
              </a:ext>
            </a:extLst>
          </p:cNvPr>
          <p:cNvSpPr/>
          <p:nvPr/>
        </p:nvSpPr>
        <p:spPr bwMode="auto">
          <a:xfrm>
            <a:off x="3539543" y="4242477"/>
            <a:ext cx="645031" cy="76847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MULT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38E148A-30C2-20AA-EAAF-CDFCF5999A19}"/>
              </a:ext>
            </a:extLst>
          </p:cNvPr>
          <p:cNvSpPr/>
          <p:nvPr/>
        </p:nvSpPr>
        <p:spPr bwMode="auto">
          <a:xfrm>
            <a:off x="4640753" y="4221243"/>
            <a:ext cx="645031" cy="78140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REG_B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189886AF-01F7-620C-84C4-B1F823F7714F}"/>
              </a:ext>
            </a:extLst>
          </p:cNvPr>
          <p:cNvSpPr/>
          <p:nvPr/>
        </p:nvSpPr>
        <p:spPr bwMode="auto">
          <a:xfrm>
            <a:off x="4637316" y="2990974"/>
            <a:ext cx="645031" cy="78140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REG_A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10CBA10-C567-BB02-C23A-47D0FD880705}"/>
              </a:ext>
            </a:extLst>
          </p:cNvPr>
          <p:cNvSpPr/>
          <p:nvPr/>
        </p:nvSpPr>
        <p:spPr bwMode="auto">
          <a:xfrm>
            <a:off x="5788848" y="3005565"/>
            <a:ext cx="625945" cy="208506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BF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4483849B-DA78-D011-8301-DFFA1F8F12E5}"/>
              </a:ext>
            </a:extLst>
          </p:cNvPr>
          <p:cNvCxnSpPr/>
          <p:nvPr/>
        </p:nvCxnSpPr>
        <p:spPr bwMode="auto">
          <a:xfrm>
            <a:off x="4198175" y="4626713"/>
            <a:ext cx="439141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id="{371BE2A5-9C1A-7B23-9408-356F9119C462}"/>
              </a:ext>
            </a:extLst>
          </p:cNvPr>
          <p:cNvCxnSpPr/>
          <p:nvPr/>
        </p:nvCxnSpPr>
        <p:spPr bwMode="auto">
          <a:xfrm>
            <a:off x="5304127" y="4611945"/>
            <a:ext cx="48472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6FC3AF9B-AE1A-CDC7-5834-5D2103ED38BC}"/>
              </a:ext>
            </a:extLst>
          </p:cNvPr>
          <p:cNvCxnSpPr/>
          <p:nvPr/>
        </p:nvCxnSpPr>
        <p:spPr bwMode="auto">
          <a:xfrm>
            <a:off x="5282346" y="3329215"/>
            <a:ext cx="5065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73FAF69-87E7-7FCD-BD20-A6BD9B195470}"/>
              </a:ext>
            </a:extLst>
          </p:cNvPr>
          <p:cNvSpPr/>
          <p:nvPr/>
        </p:nvSpPr>
        <p:spPr bwMode="auto">
          <a:xfrm>
            <a:off x="2414237" y="2667616"/>
            <a:ext cx="4105807" cy="262610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84" name="순서도: 수동 연산 283">
            <a:extLst>
              <a:ext uri="{FF2B5EF4-FFF2-40B4-BE49-F238E27FC236}">
                <a16:creationId xmlns:a16="http://schemas.microsoft.com/office/drawing/2014/main" id="{26166842-B62E-C1F3-75CB-4E136B05CE51}"/>
              </a:ext>
            </a:extLst>
          </p:cNvPr>
          <p:cNvSpPr/>
          <p:nvPr/>
        </p:nvSpPr>
        <p:spPr bwMode="auto">
          <a:xfrm rot="16200000">
            <a:off x="2731619" y="4314679"/>
            <a:ext cx="568295" cy="175917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mux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85" name="순서도: 수동 연산 284">
            <a:extLst>
              <a:ext uri="{FF2B5EF4-FFF2-40B4-BE49-F238E27FC236}">
                <a16:creationId xmlns:a16="http://schemas.microsoft.com/office/drawing/2014/main" id="{3CBED88C-E1DA-F0C0-2E8C-DC9B4A6BC4E2}"/>
              </a:ext>
            </a:extLst>
          </p:cNvPr>
          <p:cNvSpPr/>
          <p:nvPr/>
        </p:nvSpPr>
        <p:spPr bwMode="auto">
          <a:xfrm rot="16200000">
            <a:off x="2730074" y="3279840"/>
            <a:ext cx="568295" cy="175917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mux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286" name="직선 화살표 연결선 285">
            <a:extLst>
              <a:ext uri="{FF2B5EF4-FFF2-40B4-BE49-F238E27FC236}">
                <a16:creationId xmlns:a16="http://schemas.microsoft.com/office/drawing/2014/main" id="{BE07D1CC-E79A-93B0-0A10-B7274A69D19F}"/>
              </a:ext>
            </a:extLst>
          </p:cNvPr>
          <p:cNvCxnSpPr/>
          <p:nvPr/>
        </p:nvCxnSpPr>
        <p:spPr bwMode="auto">
          <a:xfrm>
            <a:off x="2162701" y="4949934"/>
            <a:ext cx="137684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95EF93C8-F8AF-8EA9-D2E9-3A624D908323}"/>
              </a:ext>
            </a:extLst>
          </p:cNvPr>
          <p:cNvCxnSpPr/>
          <p:nvPr/>
        </p:nvCxnSpPr>
        <p:spPr bwMode="auto">
          <a:xfrm>
            <a:off x="3102180" y="3329215"/>
            <a:ext cx="152602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1EC2C42-93FF-8F65-C88F-6C2C1B69EC02}"/>
              </a:ext>
            </a:extLst>
          </p:cNvPr>
          <p:cNvSpPr/>
          <p:nvPr/>
        </p:nvSpPr>
        <p:spPr bwMode="auto">
          <a:xfrm>
            <a:off x="1592235" y="4819686"/>
            <a:ext cx="549472" cy="736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CROM</a:t>
            </a:r>
          </a:p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(32x8)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B88762FB-F541-F5FF-B1EA-1D5434EFAB1A}"/>
              </a:ext>
            </a:extLst>
          </p:cNvPr>
          <p:cNvCxnSpPr/>
          <p:nvPr/>
        </p:nvCxnSpPr>
        <p:spPr bwMode="auto">
          <a:xfrm>
            <a:off x="2160813" y="3219327"/>
            <a:ext cx="75988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77E5483B-4F26-909C-3691-CBFEF51D4402}"/>
              </a:ext>
            </a:extLst>
          </p:cNvPr>
          <p:cNvCxnSpPr/>
          <p:nvPr/>
        </p:nvCxnSpPr>
        <p:spPr bwMode="auto">
          <a:xfrm>
            <a:off x="2641868" y="3468890"/>
            <a:ext cx="287511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85E465E-E39D-C187-39D0-16F73119C669}"/>
              </a:ext>
            </a:extLst>
          </p:cNvPr>
          <p:cNvCxnSpPr/>
          <p:nvPr/>
        </p:nvCxnSpPr>
        <p:spPr bwMode="auto">
          <a:xfrm>
            <a:off x="2491094" y="4285839"/>
            <a:ext cx="44692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5245D28B-F0E0-9465-5F87-AFD690DCC0E0}"/>
              </a:ext>
            </a:extLst>
          </p:cNvPr>
          <p:cNvCxnSpPr/>
          <p:nvPr/>
        </p:nvCxnSpPr>
        <p:spPr bwMode="auto">
          <a:xfrm>
            <a:off x="2160813" y="4507920"/>
            <a:ext cx="75988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639D55F9-840A-FFBD-040A-EA7EAED90C15}"/>
              </a:ext>
            </a:extLst>
          </p:cNvPr>
          <p:cNvCxnSpPr/>
          <p:nvPr/>
        </p:nvCxnSpPr>
        <p:spPr bwMode="auto">
          <a:xfrm rot="16200000" flipH="1">
            <a:off x="1951472" y="3746565"/>
            <a:ext cx="750850" cy="328393"/>
          </a:xfrm>
          <a:prstGeom prst="bentConnector3">
            <a:avLst>
              <a:gd name="adj1" fmla="val -3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91856639-9CC4-B8C8-8618-FCDB5DA849AE}"/>
              </a:ext>
            </a:extLst>
          </p:cNvPr>
          <p:cNvCxnSpPr/>
          <p:nvPr/>
        </p:nvCxnSpPr>
        <p:spPr bwMode="auto">
          <a:xfrm rot="5400000" flipH="1" flipV="1">
            <a:off x="2081734" y="3568083"/>
            <a:ext cx="653895" cy="466375"/>
          </a:xfrm>
          <a:prstGeom prst="bentConnector3">
            <a:avLst>
              <a:gd name="adj1" fmla="val 40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1" name="직선 화살표 연결선 330">
            <a:extLst>
              <a:ext uri="{FF2B5EF4-FFF2-40B4-BE49-F238E27FC236}">
                <a16:creationId xmlns:a16="http://schemas.microsoft.com/office/drawing/2014/main" id="{A9D46065-25C5-1F82-3B70-DE92BDC3816B}"/>
              </a:ext>
            </a:extLst>
          </p:cNvPr>
          <p:cNvCxnSpPr>
            <a:stCxn id="284" idx="2"/>
          </p:cNvCxnSpPr>
          <p:nvPr/>
        </p:nvCxnSpPr>
        <p:spPr bwMode="auto">
          <a:xfrm>
            <a:off x="3103726" y="4402638"/>
            <a:ext cx="427192" cy="133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" name="직선 화살표 연결선 347">
            <a:extLst>
              <a:ext uri="{FF2B5EF4-FFF2-40B4-BE49-F238E27FC236}">
                <a16:creationId xmlns:a16="http://schemas.microsoft.com/office/drawing/2014/main" id="{CE72E2B7-246D-CB3C-3338-F6945CDA7B1D}"/>
              </a:ext>
            </a:extLst>
          </p:cNvPr>
          <p:cNvCxnSpPr/>
          <p:nvPr/>
        </p:nvCxnSpPr>
        <p:spPr bwMode="auto">
          <a:xfrm>
            <a:off x="6430169" y="3729519"/>
            <a:ext cx="965131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0" name="직선 화살표 연결선 349">
            <a:extLst>
              <a:ext uri="{FF2B5EF4-FFF2-40B4-BE49-F238E27FC236}">
                <a16:creationId xmlns:a16="http://schemas.microsoft.com/office/drawing/2014/main" id="{6315602A-1E96-D5EB-CBCF-5F219183F853}"/>
              </a:ext>
            </a:extLst>
          </p:cNvPr>
          <p:cNvCxnSpPr/>
          <p:nvPr/>
        </p:nvCxnSpPr>
        <p:spPr bwMode="auto">
          <a:xfrm flipV="1">
            <a:off x="6430169" y="4126881"/>
            <a:ext cx="973413" cy="133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28EBE3C-8992-C0A3-4E05-74F4325412EF}"/>
              </a:ext>
            </a:extLst>
          </p:cNvPr>
          <p:cNvSpPr/>
          <p:nvPr/>
        </p:nvSpPr>
        <p:spPr bwMode="auto">
          <a:xfrm>
            <a:off x="2300962" y="1543656"/>
            <a:ext cx="4569554" cy="400739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503A74E-A773-4922-3187-31D00D5C3577}"/>
              </a:ext>
            </a:extLst>
          </p:cNvPr>
          <p:cNvSpPr/>
          <p:nvPr/>
        </p:nvSpPr>
        <p:spPr bwMode="auto">
          <a:xfrm>
            <a:off x="5630748" y="1772930"/>
            <a:ext cx="889296" cy="6229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controller</a:t>
            </a: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305BFE1E-0C32-767F-E9D4-6206344EEBA9}"/>
              </a:ext>
            </a:extLst>
          </p:cNvPr>
          <p:cNvSpPr/>
          <p:nvPr/>
        </p:nvSpPr>
        <p:spPr bwMode="auto">
          <a:xfrm>
            <a:off x="7403582" y="3550900"/>
            <a:ext cx="549472" cy="736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OMEM</a:t>
            </a:r>
          </a:p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(32x16)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365" name="직선 화살표 연결선 364">
            <a:extLst>
              <a:ext uri="{FF2B5EF4-FFF2-40B4-BE49-F238E27FC236}">
                <a16:creationId xmlns:a16="http://schemas.microsoft.com/office/drawing/2014/main" id="{31F1C23A-BE68-F336-874C-89071E0FFE56}"/>
              </a:ext>
            </a:extLst>
          </p:cNvPr>
          <p:cNvCxnSpPr/>
          <p:nvPr/>
        </p:nvCxnSpPr>
        <p:spPr bwMode="auto">
          <a:xfrm>
            <a:off x="7947826" y="3729519"/>
            <a:ext cx="73275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6" name="직선 화살표 연결선 365">
            <a:extLst>
              <a:ext uri="{FF2B5EF4-FFF2-40B4-BE49-F238E27FC236}">
                <a16:creationId xmlns:a16="http://schemas.microsoft.com/office/drawing/2014/main" id="{F85AA87B-41B1-3C14-71B2-C038B5374D6C}"/>
              </a:ext>
            </a:extLst>
          </p:cNvPr>
          <p:cNvCxnSpPr/>
          <p:nvPr/>
        </p:nvCxnSpPr>
        <p:spPr bwMode="auto">
          <a:xfrm>
            <a:off x="7931260" y="4126881"/>
            <a:ext cx="74932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72" name="순서도: 수동 연산 371">
            <a:extLst>
              <a:ext uri="{FF2B5EF4-FFF2-40B4-BE49-F238E27FC236}">
                <a16:creationId xmlns:a16="http://schemas.microsoft.com/office/drawing/2014/main" id="{7789B655-E47F-D93A-FAA4-49C503AA3B8D}"/>
              </a:ext>
            </a:extLst>
          </p:cNvPr>
          <p:cNvSpPr/>
          <p:nvPr/>
        </p:nvSpPr>
        <p:spPr bwMode="auto">
          <a:xfrm rot="16200000">
            <a:off x="796410" y="2903015"/>
            <a:ext cx="568295" cy="175917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input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73" name="순서도: 수동 연산 372">
            <a:extLst>
              <a:ext uri="{FF2B5EF4-FFF2-40B4-BE49-F238E27FC236}">
                <a16:creationId xmlns:a16="http://schemas.microsoft.com/office/drawing/2014/main" id="{B9506FC7-33A7-0754-21CB-03EA86DE82C3}"/>
              </a:ext>
            </a:extLst>
          </p:cNvPr>
          <p:cNvSpPr/>
          <p:nvPr/>
        </p:nvSpPr>
        <p:spPr bwMode="auto">
          <a:xfrm rot="16200000">
            <a:off x="792872" y="3665079"/>
            <a:ext cx="568295" cy="175917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input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374" name="직선 화살표 연결선 373">
            <a:extLst>
              <a:ext uri="{FF2B5EF4-FFF2-40B4-BE49-F238E27FC236}">
                <a16:creationId xmlns:a16="http://schemas.microsoft.com/office/drawing/2014/main" id="{5F24FBF6-843E-8B65-53F5-1C404F20D79A}"/>
              </a:ext>
            </a:extLst>
          </p:cNvPr>
          <p:cNvCxnSpPr/>
          <p:nvPr/>
        </p:nvCxnSpPr>
        <p:spPr bwMode="auto">
          <a:xfrm>
            <a:off x="504340" y="2828181"/>
            <a:ext cx="48472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B33BA5D-EA1F-760B-0B44-52FEA6C5C037}"/>
              </a:ext>
            </a:extLst>
          </p:cNvPr>
          <p:cNvCxnSpPr/>
          <p:nvPr/>
        </p:nvCxnSpPr>
        <p:spPr bwMode="auto">
          <a:xfrm>
            <a:off x="504340" y="3083650"/>
            <a:ext cx="48472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D6B4AC49-BF66-5287-C5D9-03DA9521A165}"/>
              </a:ext>
            </a:extLst>
          </p:cNvPr>
          <p:cNvCxnSpPr/>
          <p:nvPr/>
        </p:nvCxnSpPr>
        <p:spPr bwMode="auto">
          <a:xfrm>
            <a:off x="504340" y="3617593"/>
            <a:ext cx="48472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F5189D52-8987-062B-2F3C-9F0968E1B6C2}"/>
              </a:ext>
            </a:extLst>
          </p:cNvPr>
          <p:cNvCxnSpPr/>
          <p:nvPr/>
        </p:nvCxnSpPr>
        <p:spPr bwMode="auto">
          <a:xfrm>
            <a:off x="504340" y="3873061"/>
            <a:ext cx="48472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9" name="연결선: 꺾임 378">
            <a:extLst>
              <a:ext uri="{FF2B5EF4-FFF2-40B4-BE49-F238E27FC236}">
                <a16:creationId xmlns:a16="http://schemas.microsoft.com/office/drawing/2014/main" id="{CA45F16C-D9A8-23D6-50F6-C1321A2B4F87}"/>
              </a:ext>
            </a:extLst>
          </p:cNvPr>
          <p:cNvCxnSpPr>
            <a:stCxn id="372" idx="2"/>
          </p:cNvCxnSpPr>
          <p:nvPr/>
        </p:nvCxnSpPr>
        <p:spPr bwMode="auto">
          <a:xfrm>
            <a:off x="1168517" y="2990974"/>
            <a:ext cx="456449" cy="228353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1" name="연결선: 꺾임 380">
            <a:extLst>
              <a:ext uri="{FF2B5EF4-FFF2-40B4-BE49-F238E27FC236}">
                <a16:creationId xmlns:a16="http://schemas.microsoft.com/office/drawing/2014/main" id="{798E2802-F2D9-8DEF-475F-27EB80404A86}"/>
              </a:ext>
            </a:extLst>
          </p:cNvPr>
          <p:cNvCxnSpPr>
            <a:stCxn id="373" idx="2"/>
          </p:cNvCxnSpPr>
          <p:nvPr/>
        </p:nvCxnSpPr>
        <p:spPr bwMode="auto">
          <a:xfrm flipV="1">
            <a:off x="1164979" y="3530011"/>
            <a:ext cx="424669" cy="223027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5A6F3F77-C8B5-7DA6-7C45-5A1FBA5E298C}"/>
              </a:ext>
            </a:extLst>
          </p:cNvPr>
          <p:cNvCxnSpPr/>
          <p:nvPr/>
        </p:nvCxnSpPr>
        <p:spPr bwMode="auto">
          <a:xfrm>
            <a:off x="1112000" y="4183245"/>
            <a:ext cx="48472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1D1357B7-8CCB-D67D-452E-3F2398C20F74}"/>
              </a:ext>
            </a:extLst>
          </p:cNvPr>
          <p:cNvCxnSpPr/>
          <p:nvPr/>
        </p:nvCxnSpPr>
        <p:spPr bwMode="auto">
          <a:xfrm>
            <a:off x="1112000" y="4438714"/>
            <a:ext cx="48472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6D465593-8356-A2CE-EA43-113644BBE11D}"/>
              </a:ext>
            </a:extLst>
          </p:cNvPr>
          <p:cNvSpPr/>
          <p:nvPr/>
        </p:nvSpPr>
        <p:spPr bwMode="auto">
          <a:xfrm>
            <a:off x="774990" y="1196752"/>
            <a:ext cx="7594019" cy="454963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14568-E86E-2326-53F5-B8CE48302951}"/>
              </a:ext>
            </a:extLst>
          </p:cNvPr>
          <p:cNvSpPr txBox="1"/>
          <p:nvPr/>
        </p:nvSpPr>
        <p:spPr>
          <a:xfrm>
            <a:off x="2290331" y="1639523"/>
            <a:ext cx="693499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FFTcore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E3CB3-A6CA-CF40-E643-F28C445A8B4B}"/>
              </a:ext>
            </a:extLst>
          </p:cNvPr>
          <p:cNvSpPr txBox="1"/>
          <p:nvPr/>
        </p:nvSpPr>
        <p:spPr>
          <a:xfrm>
            <a:off x="774990" y="1324573"/>
            <a:ext cx="693499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TopFFT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E10126-C450-2CC1-E301-BEA29B1FB07A}"/>
              </a:ext>
            </a:extLst>
          </p:cNvPr>
          <p:cNvSpPr txBox="1"/>
          <p:nvPr/>
        </p:nvSpPr>
        <p:spPr>
          <a:xfrm>
            <a:off x="2270220" y="2755004"/>
            <a:ext cx="693499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FFT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48604-8F6C-BBA0-390D-A56AA4A02B84}"/>
              </a:ext>
            </a:extLst>
          </p:cNvPr>
          <p:cNvSpPr txBox="1"/>
          <p:nvPr/>
        </p:nvSpPr>
        <p:spPr>
          <a:xfrm>
            <a:off x="2912972" y="3223335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out_mux0</a:t>
            </a:r>
            <a:endParaRPr lang="ko-KR" altLang="en-US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3508B-BDC6-A666-7978-F51C8E993DAB}"/>
              </a:ext>
            </a:extLst>
          </p:cNvPr>
          <p:cNvSpPr txBox="1"/>
          <p:nvPr/>
        </p:nvSpPr>
        <p:spPr>
          <a:xfrm>
            <a:off x="2894954" y="4276586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out_mux1</a:t>
            </a:r>
            <a:endParaRPr lang="ko-KR" altLang="en-US" sz="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BA7BA-1E7D-9CA0-EF03-338C15674F31}"/>
              </a:ext>
            </a:extLst>
          </p:cNvPr>
          <p:cNvSpPr txBox="1"/>
          <p:nvPr/>
        </p:nvSpPr>
        <p:spPr>
          <a:xfrm>
            <a:off x="4001865" y="4502595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/>
              <a:t>out_MULT</a:t>
            </a:r>
            <a:endParaRPr lang="ko-KR" altLang="en-US" sz="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C7BF2-F027-63B7-DBE3-06B8FDCFF457}"/>
              </a:ext>
            </a:extLst>
          </p:cNvPr>
          <p:cNvSpPr txBox="1"/>
          <p:nvPr/>
        </p:nvSpPr>
        <p:spPr>
          <a:xfrm>
            <a:off x="5131269" y="3200255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/>
              <a:t>out_REG_A</a:t>
            </a:r>
            <a:endParaRPr lang="ko-KR" altLang="en-US" sz="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2C517A-A240-1C7C-4D1E-A221DF177AFE}"/>
              </a:ext>
            </a:extLst>
          </p:cNvPr>
          <p:cNvSpPr txBox="1"/>
          <p:nvPr/>
        </p:nvSpPr>
        <p:spPr>
          <a:xfrm>
            <a:off x="5146619" y="4475712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/>
              <a:t>out_REG_B</a:t>
            </a:r>
            <a:endParaRPr lang="ko-KR" altLang="en-US" sz="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467257-7A62-2D81-0357-E0AAA77D19E0}"/>
              </a:ext>
            </a:extLst>
          </p:cNvPr>
          <p:cNvSpPr txBox="1"/>
          <p:nvPr/>
        </p:nvSpPr>
        <p:spPr>
          <a:xfrm>
            <a:off x="5871616" y="3624615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err="1"/>
              <a:t>out</a:t>
            </a:r>
            <a:r>
              <a:rPr lang="en-US" altLang="ko-KR" sz="600"/>
              <a:t>_BF0</a:t>
            </a:r>
            <a:endParaRPr lang="ko-KR" altLang="en-US" sz="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818F31-1936-4537-F714-48FBD8A844E1}"/>
              </a:ext>
            </a:extLst>
          </p:cNvPr>
          <p:cNvSpPr txBox="1"/>
          <p:nvPr/>
        </p:nvSpPr>
        <p:spPr>
          <a:xfrm>
            <a:off x="5865744" y="4133370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out_BF1</a:t>
            </a:r>
            <a:endParaRPr lang="ko-KR" altLang="en-US" sz="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31EBF-ED40-A86A-CFEE-4DE1D770B09E}"/>
              </a:ext>
            </a:extLst>
          </p:cNvPr>
          <p:cNvSpPr txBox="1"/>
          <p:nvPr/>
        </p:nvSpPr>
        <p:spPr>
          <a:xfrm>
            <a:off x="8396441" y="3577567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/>
              <a:t>ext_data_output0</a:t>
            </a:r>
            <a:endParaRPr lang="ko-KR" altLang="en-US" sz="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5531A-FCA6-98D2-305C-51D5402AA9CF}"/>
              </a:ext>
            </a:extLst>
          </p:cNvPr>
          <p:cNvSpPr txBox="1"/>
          <p:nvPr/>
        </p:nvSpPr>
        <p:spPr>
          <a:xfrm>
            <a:off x="8396441" y="3974928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ext_data_output1</a:t>
            </a:r>
            <a:endParaRPr lang="ko-KR" altLang="en-US" sz="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B8A418-0D75-6352-0954-A53026598A5E}"/>
              </a:ext>
            </a:extLst>
          </p:cNvPr>
          <p:cNvSpPr txBox="1"/>
          <p:nvPr/>
        </p:nvSpPr>
        <p:spPr>
          <a:xfrm>
            <a:off x="36182" y="2683773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ext_data_input0</a:t>
            </a:r>
            <a:endParaRPr lang="ko-KR" altLang="en-US" sz="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D4E244-A2B7-4AF3-E149-E3E7DF9C6604}"/>
              </a:ext>
            </a:extLst>
          </p:cNvPr>
          <p:cNvSpPr txBox="1"/>
          <p:nvPr/>
        </p:nvSpPr>
        <p:spPr>
          <a:xfrm>
            <a:off x="36182" y="2950540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ext_data_input1</a:t>
            </a:r>
            <a:endParaRPr lang="ko-KR" altLang="en-US" sz="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39EC06-8CC3-8B39-7AF2-919322C0C60E}"/>
              </a:ext>
            </a:extLst>
          </p:cNvPr>
          <p:cNvSpPr txBox="1"/>
          <p:nvPr/>
        </p:nvSpPr>
        <p:spPr>
          <a:xfrm>
            <a:off x="75778" y="3486271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out_FFTcore0</a:t>
            </a:r>
            <a:endParaRPr lang="ko-KR" altLang="en-US" sz="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9240D-FA34-D68F-E689-474B587E8653}"/>
              </a:ext>
            </a:extLst>
          </p:cNvPr>
          <p:cNvSpPr txBox="1"/>
          <p:nvPr/>
        </p:nvSpPr>
        <p:spPr>
          <a:xfrm>
            <a:off x="75778" y="3753038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out_FFTcore1</a:t>
            </a:r>
            <a:endParaRPr lang="ko-KR" altLang="en-US" sz="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5C0AFB-78D3-9471-1695-434FA4D8C240}"/>
              </a:ext>
            </a:extLst>
          </p:cNvPr>
          <p:cNvSpPr txBox="1"/>
          <p:nvPr/>
        </p:nvSpPr>
        <p:spPr>
          <a:xfrm>
            <a:off x="6760095" y="3596998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out_FFTcore0</a:t>
            </a:r>
            <a:endParaRPr lang="ko-KR" altLang="en-US" sz="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B5C-7108-FCB2-5388-356C390A5A82}"/>
              </a:ext>
            </a:extLst>
          </p:cNvPr>
          <p:cNvSpPr txBox="1"/>
          <p:nvPr/>
        </p:nvSpPr>
        <p:spPr>
          <a:xfrm>
            <a:off x="6744112" y="4143284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out_FFTcore1</a:t>
            </a:r>
            <a:endParaRPr lang="ko-KR" altLang="en-US" sz="600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9E32D42-EC90-6CC5-6D0A-56FE3D2415B0}"/>
              </a:ext>
            </a:extLst>
          </p:cNvPr>
          <p:cNvSpPr txBox="1"/>
          <p:nvPr/>
        </p:nvSpPr>
        <p:spPr>
          <a:xfrm>
            <a:off x="6285739" y="4141376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out_FFT1</a:t>
            </a:r>
            <a:endParaRPr lang="ko-KR" altLang="en-US" sz="60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F7D764E-C8A2-FE78-EF36-9FBD9588BAA5}"/>
              </a:ext>
            </a:extLst>
          </p:cNvPr>
          <p:cNvSpPr txBox="1"/>
          <p:nvPr/>
        </p:nvSpPr>
        <p:spPr>
          <a:xfrm>
            <a:off x="6300998" y="3600039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out_FFT0</a:t>
            </a:r>
            <a:endParaRPr lang="ko-KR" altLang="en-US" sz="600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73263-5D4B-E4C4-5B35-93922A26EDD3}"/>
              </a:ext>
            </a:extLst>
          </p:cNvPr>
          <p:cNvSpPr txBox="1"/>
          <p:nvPr/>
        </p:nvSpPr>
        <p:spPr>
          <a:xfrm>
            <a:off x="847216" y="4066533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out_FFTcore0</a:t>
            </a:r>
            <a:endParaRPr lang="ko-KR" altLang="en-US" sz="600" dirty="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2BD5E42-AD4A-D399-365E-FB92302A6CC4}"/>
              </a:ext>
            </a:extLst>
          </p:cNvPr>
          <p:cNvSpPr txBox="1"/>
          <p:nvPr/>
        </p:nvSpPr>
        <p:spPr>
          <a:xfrm>
            <a:off x="847216" y="4333300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out_FFTcore1</a:t>
            </a:r>
            <a:endParaRPr lang="ko-KR" altLang="en-US" sz="6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E0F5B76-478D-0BC1-5193-990A4ABF704F}"/>
              </a:ext>
            </a:extLst>
          </p:cNvPr>
          <p:cNvSpPr txBox="1"/>
          <p:nvPr/>
        </p:nvSpPr>
        <p:spPr>
          <a:xfrm>
            <a:off x="769681" y="3245601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/>
              <a:t>sel_input</a:t>
            </a:r>
            <a:endParaRPr lang="ko-KR" altLang="en-US" sz="600" dirty="0"/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BFCE1DCE-6B1B-0909-C9BB-88B6B36A2DCC}"/>
              </a:ext>
            </a:extLst>
          </p:cNvPr>
          <p:cNvCxnSpPr/>
          <p:nvPr/>
        </p:nvCxnSpPr>
        <p:spPr bwMode="auto">
          <a:xfrm flipH="1">
            <a:off x="1085859" y="2576978"/>
            <a:ext cx="3545" cy="1901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392FB6BD-6284-A7E5-1A6C-5AFB07276FCE}"/>
              </a:ext>
            </a:extLst>
          </p:cNvPr>
          <p:cNvCxnSpPr/>
          <p:nvPr/>
        </p:nvCxnSpPr>
        <p:spPr bwMode="auto">
          <a:xfrm flipH="1">
            <a:off x="1077012" y="3344718"/>
            <a:ext cx="3545" cy="1901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4CA6E538-5ED1-A095-6C2C-D50B085084AF}"/>
              </a:ext>
            </a:extLst>
          </p:cNvPr>
          <p:cNvSpPr txBox="1"/>
          <p:nvPr/>
        </p:nvSpPr>
        <p:spPr>
          <a:xfrm>
            <a:off x="784419" y="2461365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/>
              <a:t>sel_input</a:t>
            </a:r>
            <a:endParaRPr lang="ko-KR" altLang="en-US" sz="600" dirty="0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90B8470F-F0AD-AEC8-A389-1B02DE03C1C6}"/>
              </a:ext>
            </a:extLst>
          </p:cNvPr>
          <p:cNvCxnSpPr/>
          <p:nvPr/>
        </p:nvCxnSpPr>
        <p:spPr bwMode="auto">
          <a:xfrm flipH="1">
            <a:off x="3025032" y="2950540"/>
            <a:ext cx="3545" cy="1901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83407327-E6DE-2D69-81AA-2CC192247C39}"/>
              </a:ext>
            </a:extLst>
          </p:cNvPr>
          <p:cNvSpPr txBox="1"/>
          <p:nvPr/>
        </p:nvSpPr>
        <p:spPr>
          <a:xfrm>
            <a:off x="2636774" y="2846463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/>
              <a:t>sel_mux</a:t>
            </a:r>
            <a:endParaRPr lang="ko-KR" altLang="en-US" sz="600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69F765A-23ED-CC7B-1AE9-21EAE13E283A}"/>
              </a:ext>
            </a:extLst>
          </p:cNvPr>
          <p:cNvSpPr txBox="1"/>
          <p:nvPr/>
        </p:nvSpPr>
        <p:spPr>
          <a:xfrm>
            <a:off x="2669301" y="3891332"/>
            <a:ext cx="777958" cy="14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/>
              <a:t>sel_mux</a:t>
            </a:r>
            <a:endParaRPr lang="ko-KR" altLang="en-US" sz="600" dirty="0"/>
          </a:p>
        </p:txBody>
      </p: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93613FED-1288-28DE-777A-2468D1AEE8C1}"/>
              </a:ext>
            </a:extLst>
          </p:cNvPr>
          <p:cNvCxnSpPr/>
          <p:nvPr/>
        </p:nvCxnSpPr>
        <p:spPr bwMode="auto">
          <a:xfrm flipH="1">
            <a:off x="3024234" y="3993621"/>
            <a:ext cx="3545" cy="1901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7281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124B8-8C73-279B-817A-D66F3F32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Cooley-Tuckey 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BA7129-2D0F-22D8-5D77-F72DF8A76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</a:t>
            </a:r>
          </a:p>
          <a:p>
            <a:pPr lvl="1"/>
            <a:r>
              <a:rPr lang="en-US" altLang="ko-KR" dirty="0"/>
              <a:t>Natural order input &gt;&gt; Bit-reversal output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DIT</a:t>
            </a:r>
          </a:p>
          <a:p>
            <a:pPr lvl="1"/>
            <a:r>
              <a:rPr lang="en-US" altLang="ko-KR" dirty="0"/>
              <a:t>Bit-reversal input &gt;&gt; Natural order output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9267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43C71-C0AE-C238-6DC1-37F4D3CA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8A4D2-1CC2-FEFB-D52E-42375C7E9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Reuse the modules BF and MULT</a:t>
            </a:r>
          </a:p>
          <a:p>
            <a:endParaRPr lang="en-US" altLang="ko-KR" dirty="0"/>
          </a:p>
          <a:p>
            <a:r>
              <a:rPr lang="en-US" altLang="ko-KR" dirty="0"/>
              <a:t>AMEM and BMEM have two ports</a:t>
            </a:r>
          </a:p>
          <a:p>
            <a:pPr lvl="1"/>
            <a:r>
              <a:rPr lang="en-US" altLang="ko-KR" dirty="0"/>
              <a:t>Different address for each port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Almost same with SPBRAM architecture</a:t>
            </a:r>
            <a:r>
              <a:rPr lang="ko-KR" altLang="en-US" dirty="0"/>
              <a:t> </a:t>
            </a:r>
            <a:r>
              <a:rPr lang="en-US" altLang="ko-KR" dirty="0"/>
              <a:t>but slight changes due to the double-port memory.</a:t>
            </a:r>
          </a:p>
          <a:p>
            <a:pPr lvl="1"/>
            <a:r>
              <a:rPr lang="en-US" altLang="ko-KR" dirty="0"/>
              <a:t>No REG_C for storing BF result; Pipeline depth = 2</a:t>
            </a:r>
          </a:p>
          <a:p>
            <a:pPr lvl="1"/>
            <a:r>
              <a:rPr lang="en-US" altLang="ko-KR" dirty="0"/>
              <a:t>Elements for BF computation can be accessed simultaneously from AMEM or BMEM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11755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74B79-8822-085E-94DB-08AC88F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True DPBRAM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63752-928E-F664-EDDD-A5ABBDEC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True DPBRAM DIT 16pt</a:t>
            </a:r>
          </a:p>
          <a:p>
            <a:pPr lvl="1"/>
            <a:endParaRPr lang="ko-KR" altLang="en-US" dirty="0"/>
          </a:p>
        </p:txBody>
      </p:sp>
      <p:pic>
        <p:nvPicPr>
          <p:cNvPr id="18" name="그림 17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00F2D645-8EC4-C291-2928-BF7CE85344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1628800"/>
            <a:ext cx="9144000" cy="40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17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74B79-8822-085E-94DB-08AC88F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True DPBRAM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63752-928E-F664-EDDD-A5ABBDEC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True DPBRAM DIT 16pt</a:t>
            </a:r>
          </a:p>
          <a:p>
            <a:pPr lvl="1"/>
            <a:endParaRPr lang="ko-KR" altLang="en-US" dirty="0"/>
          </a:p>
        </p:txBody>
      </p:sp>
      <p:pic>
        <p:nvPicPr>
          <p:cNvPr id="18" name="그림 17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00F2D645-8EC4-C291-2928-BF7CE85344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1628800"/>
            <a:ext cx="9144000" cy="40362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54372A2-4DB3-9AEE-8DFC-A3065F173C1D}"/>
              </a:ext>
            </a:extLst>
          </p:cNvPr>
          <p:cNvSpPr/>
          <p:nvPr/>
        </p:nvSpPr>
        <p:spPr bwMode="auto">
          <a:xfrm>
            <a:off x="611560" y="2517890"/>
            <a:ext cx="1224136" cy="8191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26637-D827-D746-E699-83E77723F43B}"/>
              </a:ext>
            </a:extLst>
          </p:cNvPr>
          <p:cNvSpPr txBox="1"/>
          <p:nvPr/>
        </p:nvSpPr>
        <p:spPr>
          <a:xfrm>
            <a:off x="2843808" y="1881632"/>
            <a:ext cx="2232248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36 cycles for </a:t>
            </a:r>
            <a:r>
              <a:rPr lang="en-US" altLang="ko-KR" b="1" dirty="0" err="1">
                <a:solidFill>
                  <a:srgbClr val="FF0000"/>
                </a:solidFill>
              </a:rPr>
              <a:t>comuptation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0CD2D9-3A71-3C9C-DA42-AADA7AA61283}"/>
              </a:ext>
            </a:extLst>
          </p:cNvPr>
          <p:cNvCxnSpPr/>
          <p:nvPr/>
        </p:nvCxnSpPr>
        <p:spPr bwMode="auto">
          <a:xfrm>
            <a:off x="1835696" y="2060848"/>
            <a:ext cx="5688632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45DB84-D8FD-5EFC-C2D4-872368A64FC6}"/>
              </a:ext>
            </a:extLst>
          </p:cNvPr>
          <p:cNvSpPr txBox="1"/>
          <p:nvPr/>
        </p:nvSpPr>
        <p:spPr>
          <a:xfrm>
            <a:off x="107504" y="1983737"/>
            <a:ext cx="2232248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7 cycles for data in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4720B-AA08-2EE0-F6B9-5A658DF40F0D}"/>
              </a:ext>
            </a:extLst>
          </p:cNvPr>
          <p:cNvSpPr txBox="1"/>
          <p:nvPr/>
        </p:nvSpPr>
        <p:spPr>
          <a:xfrm>
            <a:off x="7345524" y="1989045"/>
            <a:ext cx="1798476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7 cycles for data out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8BC13A-872C-48FE-8AE2-411F2B9C0D47}"/>
              </a:ext>
            </a:extLst>
          </p:cNvPr>
          <p:cNvSpPr/>
          <p:nvPr/>
        </p:nvSpPr>
        <p:spPr bwMode="auto">
          <a:xfrm>
            <a:off x="6335334" y="2547053"/>
            <a:ext cx="1188994" cy="78999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41156-15AC-6A51-0D63-3C0FE326DEB3}"/>
              </a:ext>
            </a:extLst>
          </p:cNvPr>
          <p:cNvSpPr txBox="1"/>
          <p:nvPr/>
        </p:nvSpPr>
        <p:spPr>
          <a:xfrm>
            <a:off x="251520" y="3439160"/>
            <a:ext cx="1798476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DATA IN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E8151D-A295-BAF8-48D2-5D9C1E3B4CCF}"/>
              </a:ext>
            </a:extLst>
          </p:cNvPr>
          <p:cNvSpPr txBox="1"/>
          <p:nvPr/>
        </p:nvSpPr>
        <p:spPr>
          <a:xfrm>
            <a:off x="6012160" y="3349552"/>
            <a:ext cx="1798476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DATA IN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186601-DABD-EB44-EE90-FE06684CA0EB}"/>
              </a:ext>
            </a:extLst>
          </p:cNvPr>
          <p:cNvSpPr txBox="1"/>
          <p:nvPr/>
        </p:nvSpPr>
        <p:spPr>
          <a:xfrm>
            <a:off x="1619672" y="4270769"/>
            <a:ext cx="1798476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AMEM &gt;&gt; BMEM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692C2-12C1-A86F-EFFE-515E29823234}"/>
              </a:ext>
            </a:extLst>
          </p:cNvPr>
          <p:cNvSpPr txBox="1"/>
          <p:nvPr/>
        </p:nvSpPr>
        <p:spPr>
          <a:xfrm>
            <a:off x="4427984" y="4213177"/>
            <a:ext cx="1798476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AMEM &gt;&gt; BMEM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A85B70-374B-55ED-9274-09F837E5F55E}"/>
              </a:ext>
            </a:extLst>
          </p:cNvPr>
          <p:cNvSpPr txBox="1"/>
          <p:nvPr/>
        </p:nvSpPr>
        <p:spPr>
          <a:xfrm>
            <a:off x="3095619" y="4360377"/>
            <a:ext cx="1798476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BMEM &gt;&gt; AMEM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9E4BEA-204E-DD38-3FA1-8C023194FB55}"/>
              </a:ext>
            </a:extLst>
          </p:cNvPr>
          <p:cNvSpPr txBox="1"/>
          <p:nvPr/>
        </p:nvSpPr>
        <p:spPr>
          <a:xfrm>
            <a:off x="5940152" y="3886761"/>
            <a:ext cx="1798476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BMEM &gt;&gt; OMEM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F97E19-5A8A-2551-91B6-D50509F48A6E}"/>
              </a:ext>
            </a:extLst>
          </p:cNvPr>
          <p:cNvSpPr/>
          <p:nvPr/>
        </p:nvSpPr>
        <p:spPr bwMode="auto">
          <a:xfrm>
            <a:off x="6370042" y="4270769"/>
            <a:ext cx="2469158" cy="7564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3F71E2-8DD5-E646-5429-0FCFC30FC053}"/>
              </a:ext>
            </a:extLst>
          </p:cNvPr>
          <p:cNvSpPr txBox="1"/>
          <p:nvPr/>
        </p:nvSpPr>
        <p:spPr>
          <a:xfrm>
            <a:off x="5076056" y="4806047"/>
            <a:ext cx="1798476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DATA OUT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8153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E797-60B6-A3E2-25DE-CFE3E4E5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ko-KR" dirty="0"/>
              <a:t>Radix-2 16pt DIT MBFFT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A8DEF-38A9-8331-1F1E-34E20CEB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Two address for each memory</a:t>
            </a:r>
          </a:p>
          <a:p>
            <a:pPr lvl="1"/>
            <a:r>
              <a:rPr lang="en-US" altLang="ko-KR" dirty="0"/>
              <a:t>addr0 and addr1</a:t>
            </a:r>
          </a:p>
          <a:p>
            <a:r>
              <a:rPr lang="en-US" altLang="ko-KR" dirty="0"/>
              <a:t>Only one register enable</a:t>
            </a:r>
          </a:p>
          <a:p>
            <a:pPr lvl="1"/>
            <a:r>
              <a:rPr lang="en-US" altLang="ko-KR" dirty="0"/>
              <a:t>Parallel data access</a:t>
            </a:r>
          </a:p>
          <a:p>
            <a:pPr lvl="1"/>
            <a:r>
              <a:rPr lang="en-US" altLang="ko-KR" dirty="0"/>
              <a:t>Pipeline depth = 2</a:t>
            </a:r>
          </a:p>
          <a:p>
            <a:r>
              <a:rPr lang="en-US" altLang="ko-KR" dirty="0"/>
              <a:t>(N+1) bits for counters</a:t>
            </a:r>
          </a:p>
          <a:p>
            <a:r>
              <a:rPr lang="en-US" altLang="ko-KR" dirty="0"/>
              <a:t>N bits for state parameters</a:t>
            </a:r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E0F2CA-C3C3-4CA3-0F83-A110F4CA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908720"/>
            <a:ext cx="3303480" cy="50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316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E797-60B6-A3E2-25DE-CFE3E4E5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ko-KR" dirty="0"/>
              <a:t>Radix-2 16pt DIT MBFFT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A8DEF-38A9-8331-1F1E-34E20CEB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Only </a:t>
            </a:r>
            <a:r>
              <a:rPr lang="en-US" altLang="ko-KR" dirty="0" err="1"/>
              <a:t>cstate_out</a:t>
            </a:r>
            <a:r>
              <a:rPr lang="en-US" altLang="ko-KR" dirty="0"/>
              <a:t> is changed due to pipeline depth</a:t>
            </a:r>
          </a:p>
          <a:p>
            <a:pPr lvl="1"/>
            <a:r>
              <a:rPr lang="en-US" altLang="ko-KR" dirty="0" err="1"/>
              <a:t>cnt_out</a:t>
            </a:r>
            <a:r>
              <a:rPr lang="en-US" altLang="ko-KR" dirty="0"/>
              <a:t> == LCNT – 2 &gt;&gt; </a:t>
            </a:r>
            <a:r>
              <a:rPr lang="en-US" altLang="ko-KR" dirty="0" err="1"/>
              <a:t>cnt_out</a:t>
            </a:r>
            <a:r>
              <a:rPr lang="en-US" altLang="ko-KR" dirty="0"/>
              <a:t> == LCNT – 1</a:t>
            </a:r>
          </a:p>
          <a:p>
            <a:r>
              <a:rPr lang="en-US" altLang="ko-KR" dirty="0"/>
              <a:t>All counters are same with SPBRAM architecture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811271-4002-B113-7FC8-548A8409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636911"/>
            <a:ext cx="5570864" cy="33123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A23515-5E76-B670-4B54-0940901A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636912"/>
            <a:ext cx="290803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76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E797-60B6-A3E2-25DE-CFE3E4E5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ko-KR" dirty="0"/>
              <a:t>Radix-2 16pt DIT MBFFT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A8DEF-38A9-8331-1F1E-34E20CEB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 signals</a:t>
            </a:r>
          </a:p>
          <a:p>
            <a:r>
              <a:rPr lang="en-US" altLang="ko-KR" dirty="0"/>
              <a:t>Slight change due to pipeline depth is reduced to 2</a:t>
            </a:r>
          </a:p>
          <a:p>
            <a:r>
              <a:rPr lang="en-US" altLang="ko-KR" dirty="0"/>
              <a:t>Only one </a:t>
            </a:r>
            <a:r>
              <a:rPr lang="en-US" altLang="ko-KR" dirty="0" err="1"/>
              <a:t>en_REG</a:t>
            </a:r>
            <a:r>
              <a:rPr lang="en-US" altLang="ko-KR" dirty="0"/>
              <a:t> due to parallel data access</a:t>
            </a:r>
          </a:p>
          <a:p>
            <a:pPr lvl="1"/>
            <a:r>
              <a:rPr lang="en-US" altLang="ko-KR" dirty="0"/>
              <a:t>~</a:t>
            </a:r>
            <a:r>
              <a:rPr lang="en-US" altLang="ko-KR" dirty="0" err="1"/>
              <a:t>en_REG</a:t>
            </a:r>
            <a:r>
              <a:rPr lang="en-US" altLang="ko-KR" dirty="0"/>
              <a:t>; Every stage but IDLE after 2 cycles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06D55F-D2D6-D9C3-4B43-05A0A7FC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61" y="2924944"/>
            <a:ext cx="744270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239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92FEB-B58F-F822-C598-DD68FC47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8426CE-D77F-734A-7BA5-49E0AE219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Address</a:t>
            </a:r>
          </a:p>
          <a:p>
            <a:r>
              <a:rPr lang="en-US" altLang="ko-KR" dirty="0"/>
              <a:t>Same as SPBRAM case but it doesn’t need to be accessed sequentially.</a:t>
            </a:r>
          </a:p>
          <a:p>
            <a:r>
              <a:rPr lang="en-US" altLang="ko-KR" dirty="0"/>
              <a:t>Parallel access reduce the computation cycle for every stage.</a:t>
            </a:r>
          </a:p>
          <a:p>
            <a:r>
              <a:rPr lang="en-US" altLang="ko-KR" dirty="0"/>
              <a:t>From SPBRAM address (</a:t>
            </a:r>
            <a:r>
              <a:rPr lang="en-US" altLang="ko-KR" dirty="0" err="1"/>
              <a:t>i,j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Stage1 (0,1), (2,3), (4,5), (6,7), (8,9), (10,11), (12,13), (14,15)</a:t>
            </a:r>
          </a:p>
          <a:p>
            <a:pPr lvl="1"/>
            <a:r>
              <a:rPr lang="en-US" altLang="ko-KR" dirty="0"/>
              <a:t>Stage2 (0,2), (1,3), (4,6), (5,7), (8,10), (9,11), (12,14), (13,15)</a:t>
            </a:r>
          </a:p>
          <a:p>
            <a:pPr lvl="1"/>
            <a:r>
              <a:rPr lang="en-US" altLang="ko-KR" dirty="0"/>
              <a:t>Stage3 (0,4), (1,5), (2,6), (3,7), (8,12), (9,13), (10,14), (11,15)</a:t>
            </a:r>
          </a:p>
          <a:p>
            <a:pPr lvl="1"/>
            <a:r>
              <a:rPr lang="en-US" altLang="ko-KR" dirty="0"/>
              <a:t>Stage4 (0,8), (1,9), (2,10), (3,11), (4,12), (5,13), (6,14), (7,15)</a:t>
            </a:r>
          </a:p>
          <a:p>
            <a:pPr lvl="1"/>
            <a:r>
              <a:rPr lang="en-US" altLang="ko-KR" dirty="0"/>
              <a:t>addr0 = </a:t>
            </a:r>
            <a:r>
              <a:rPr lang="en-US" altLang="ko-KR" dirty="0" err="1"/>
              <a:t>i</a:t>
            </a:r>
            <a:r>
              <a:rPr lang="en-US" altLang="ko-KR" dirty="0"/>
              <a:t>, addr1 = j</a:t>
            </a:r>
          </a:p>
        </p:txBody>
      </p:sp>
    </p:spTree>
    <p:extLst>
      <p:ext uri="{BB962C8B-B14F-4D97-AF65-F5344CB8AC3E}">
        <p14:creationId xmlns:p14="http://schemas.microsoft.com/office/powerpoint/2010/main" val="25729822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A17F3-0BC4-49D9-4E40-694B2702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48" y="26576"/>
            <a:ext cx="8534400" cy="709612"/>
          </a:xfrm>
        </p:spPr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CE27FC7-A5DE-AF27-9FF5-FAF0CA99C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292878"/>
              </p:ext>
            </p:extLst>
          </p:nvPr>
        </p:nvGraphicFramePr>
        <p:xfrm>
          <a:off x="693654" y="1556792"/>
          <a:ext cx="5184578" cy="17769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0327">
                  <a:extLst>
                    <a:ext uri="{9D8B030D-6E8A-4147-A177-3AD203B41FA5}">
                      <a16:colId xmlns:a16="http://schemas.microsoft.com/office/drawing/2014/main" val="1821490356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532462114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2928103442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806442575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2955186204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3053033222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2572991445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902077337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349794254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2600020076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1674484442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3445132823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1496412817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2071467340"/>
                    </a:ext>
                  </a:extLst>
                </a:gridCol>
              </a:tblGrid>
              <a:tr h="156355">
                <a:tc gridSpan="14"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AMEM(32x16)</a:t>
                      </a:r>
                      <a:endParaRPr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sz="1000" dirty="0"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49508"/>
                  </a:ext>
                </a:extLst>
              </a:tr>
              <a:tr h="15635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cstate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79728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addr0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addr1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73536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x[0]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x[8]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x[0]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x[8]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x2[0]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x2[0]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325292335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x[4]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x[12]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x[4]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x[12]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54856040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x[2]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x[10]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x[2]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x[10]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309499602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x[6]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x[14]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x[6]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x[14]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844527065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x[1]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x[9]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x[1]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x[9]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70472153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x[5]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x[5]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x[5]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x[5]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974535777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x[3]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x[11]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x[3]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x[11]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566644244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x[15]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x[15]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x2[1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x2[14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x2[1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9376924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2034009-F692-9834-EB92-825F3D1A3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409166"/>
              </p:ext>
            </p:extLst>
          </p:nvPr>
        </p:nvGraphicFramePr>
        <p:xfrm>
          <a:off x="683568" y="3573016"/>
          <a:ext cx="5184578" cy="17769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0327">
                  <a:extLst>
                    <a:ext uri="{9D8B030D-6E8A-4147-A177-3AD203B41FA5}">
                      <a16:colId xmlns:a16="http://schemas.microsoft.com/office/drawing/2014/main" val="1821490356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532462114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2928103442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806442575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2955186204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3053033222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2572991445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902077337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349794254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2600020076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1674484442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3445132823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1496412817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2071467340"/>
                    </a:ext>
                  </a:extLst>
                </a:gridCol>
              </a:tblGrid>
              <a:tr h="156355">
                <a:tc gridSpan="14"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BMEM(32x16)</a:t>
                      </a:r>
                      <a:endParaRPr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sz="1000" dirty="0"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49508"/>
                  </a:ext>
                </a:extLst>
              </a:tr>
              <a:tr h="15635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cstate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IDLE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79728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addr0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addr1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73536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325292335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54856040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309499602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844527065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70472153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974535777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566644244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9376924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BD89729-83CC-15F5-09D7-DA4D8951D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712833"/>
              </p:ext>
            </p:extLst>
          </p:nvPr>
        </p:nvGraphicFramePr>
        <p:xfrm>
          <a:off x="6149173" y="1556792"/>
          <a:ext cx="2221962" cy="17769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0327">
                  <a:extLst>
                    <a:ext uri="{9D8B030D-6E8A-4147-A177-3AD203B41FA5}">
                      <a16:colId xmlns:a16="http://schemas.microsoft.com/office/drawing/2014/main" val="1821490356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532462114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1674484442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3445132823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1496412817"/>
                    </a:ext>
                  </a:extLst>
                </a:gridCol>
                <a:gridCol w="370327">
                  <a:extLst>
                    <a:ext uri="{9D8B030D-6E8A-4147-A177-3AD203B41FA5}">
                      <a16:colId xmlns:a16="http://schemas.microsoft.com/office/drawing/2014/main" val="2071467340"/>
                    </a:ext>
                  </a:extLst>
                </a:gridCol>
              </a:tblGrid>
              <a:tr h="156355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OMEM(32x16)</a:t>
                      </a:r>
                      <a:endParaRPr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sz="1000" dirty="0"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49508"/>
                  </a:ext>
                </a:extLst>
              </a:tr>
              <a:tr h="15635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cstate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STAGE_1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79728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addr0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addr1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data0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data1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73536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325292335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54856040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309499602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[3]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[3]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844527065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[4]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[4]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70472153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[5]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[5]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974535777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[6]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[6]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566644244"/>
                  </a:ext>
                </a:extLst>
              </a:tr>
              <a:tr h="156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9376924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B0878B1-92A3-8B57-D7F0-241565475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39079"/>
              </p:ext>
            </p:extLst>
          </p:nvPr>
        </p:nvGraphicFramePr>
        <p:xfrm>
          <a:off x="6149173" y="3576923"/>
          <a:ext cx="1152126" cy="17769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76063">
                  <a:extLst>
                    <a:ext uri="{9D8B030D-6E8A-4147-A177-3AD203B41FA5}">
                      <a16:colId xmlns:a16="http://schemas.microsoft.com/office/drawing/2014/main" val="532462114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val="2928103442"/>
                    </a:ext>
                  </a:extLst>
                </a:gridCol>
              </a:tblGrid>
              <a:tr h="17769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Consolas" panose="020B0609020204030204" pitchFamily="49" charset="0"/>
                        </a:rPr>
                        <a:t>CROM(32x8)</a:t>
                      </a:r>
                      <a:endParaRPr sz="800" dirty="0"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extLst>
                  <a:ext uri="{0D108BD9-81ED-4DB2-BD59-A6C34878D82A}">
                    <a16:rowId xmlns:a16="http://schemas.microsoft.com/office/drawing/2014/main" val="2068249508"/>
                  </a:ext>
                </a:extLst>
              </a:tr>
              <a:tr h="1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  <a:latin typeface="Consolas" panose="020B0609020204030204" pitchFamily="49" charset="0"/>
                        </a:rPr>
                        <a:t>Addr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Data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73536"/>
                  </a:ext>
                </a:extLst>
              </a:tr>
              <a:tr h="1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0000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00007FFE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25292335"/>
                  </a:ext>
                </a:extLst>
              </a:tr>
              <a:tr h="1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0001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CF047642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54856040"/>
                  </a:ext>
                </a:extLst>
              </a:tr>
              <a:tr h="1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0010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A57E5A82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9499602"/>
                  </a:ext>
                </a:extLst>
              </a:tr>
              <a:tr h="1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0011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89BE30FC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4527065"/>
                  </a:ext>
                </a:extLst>
              </a:tr>
              <a:tr h="1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0100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80020000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0472153"/>
                  </a:ext>
                </a:extLst>
              </a:tr>
              <a:tr h="1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0101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89BECF04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4535777"/>
                  </a:ext>
                </a:extLst>
              </a:tr>
              <a:tr h="1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0110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A57EA57E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6644244"/>
                  </a:ext>
                </a:extLst>
              </a:tr>
              <a:tr h="177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Consolas" panose="020B0609020204030204" pitchFamily="49" charset="0"/>
                        </a:rPr>
                        <a:t>0111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CF0489BE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769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1301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E797-60B6-A3E2-25DE-CFE3E4E5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ko-KR" dirty="0"/>
              <a:t>Radix-2 16pt DIT MBFFT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A8DEF-38A9-8331-1F1E-34E20CEB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AMEM Address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CD60B-C560-E50C-376D-640B41235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5" y="1709508"/>
            <a:ext cx="8722970" cy="42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938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E797-60B6-A3E2-25DE-CFE3E4E5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ko-KR" dirty="0"/>
              <a:t>Radix-2 16pt DIT MBFFT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A8DEF-38A9-8331-1F1E-34E20CEB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BMEM Address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A25F2-D983-17D8-6B37-A02ADBF1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7" y="1844824"/>
            <a:ext cx="872533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CF5E7-99D1-9BE0-23D8-523BC5DA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RAM/ROM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454A60-9CAE-B446-5444-6EF681983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Single-port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Has one access port, read or write data in one cycle.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Sequential access, low throughput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Enhance efficiency, reduce area, and minimize power.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Dual-port Memory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Has two access ports, simultaneous read and write.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High throughput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More complex and expensive.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Require more complex access control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56533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DA87A-1FAA-D752-EBFD-D0278A44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F51E4-54B1-702C-7979-8A5E440DE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OMEM, CROM Address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6A5D48-74C4-E3F4-AAFC-E4162134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43" y="1628800"/>
            <a:ext cx="8406339" cy="43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197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29F3D-B445-AD63-0762-A81B6492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9B603-BFEF-7FD1-5757-D60726AA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24744"/>
            <a:ext cx="7772400" cy="4810125"/>
          </a:xfrm>
        </p:spPr>
        <p:txBody>
          <a:bodyPr/>
          <a:lstStyle/>
          <a:p>
            <a:r>
              <a:rPr lang="en-US" altLang="ko-KR" dirty="0"/>
              <a:t>Testbench</a:t>
            </a:r>
          </a:p>
          <a:p>
            <a:pPr lvl="1"/>
            <a:r>
              <a:rPr lang="en-US" altLang="ko-KR" dirty="0"/>
              <a:t>Two values are coming out simultaneously</a:t>
            </a:r>
          </a:p>
          <a:p>
            <a:pPr lvl="1"/>
            <a:r>
              <a:rPr lang="en-US" altLang="ko-KR" dirty="0"/>
              <a:t>RTLout.txt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01 ext_data_output0[31:16]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02 ext_data_output0[15:0]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03 ext_data_output1[31:16]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04 ext_data_output1[15:0]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05 ext_data_output0[31:16]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06 ext_data_output0[15:0]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07 ext_data_output1[31:16]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08 ext_data_output1[15:0]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∙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∙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∙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8191 ext_data_output1[31:16]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8192 ext_data_output1[15:0]</a:t>
            </a:r>
          </a:p>
          <a:p>
            <a:pPr marL="457200" lvl="1" indent="0">
              <a:buNone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7BCF32-153C-0723-2A51-EA1C9186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348880"/>
            <a:ext cx="4412197" cy="198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176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9FC13-25B9-51FB-1DEC-1884626D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Pre-stage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51907-6D65-9195-739E-F17017468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193CB-F770-2707-4C10-59863B49B2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4726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BF6D90-4ADB-B8EC-2565-CE865687C0EC}"/>
              </a:ext>
            </a:extLst>
          </p:cNvPr>
          <p:cNvSpPr/>
          <p:nvPr/>
        </p:nvSpPr>
        <p:spPr bwMode="auto">
          <a:xfrm flipV="1">
            <a:off x="3183683" y="2204864"/>
            <a:ext cx="5276749" cy="5760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3D441-C951-6F49-2D78-0E4CA6DE8AC2}"/>
              </a:ext>
            </a:extLst>
          </p:cNvPr>
          <p:cNvSpPr txBox="1"/>
          <p:nvPr/>
        </p:nvSpPr>
        <p:spPr>
          <a:xfrm>
            <a:off x="3059832" y="964393"/>
            <a:ext cx="1080120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ext_data_in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EE696-B9C2-C982-5AF3-F0608800BCF7}"/>
              </a:ext>
            </a:extLst>
          </p:cNvPr>
          <p:cNvSpPr txBox="1"/>
          <p:nvPr/>
        </p:nvSpPr>
        <p:spPr>
          <a:xfrm>
            <a:off x="3195087" y="1616223"/>
            <a:ext cx="1080120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in_vld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5C2DD-39D1-0684-0893-7F9A26FB9127}"/>
              </a:ext>
            </a:extLst>
          </p:cNvPr>
          <p:cNvSpPr txBox="1"/>
          <p:nvPr/>
        </p:nvSpPr>
        <p:spPr>
          <a:xfrm>
            <a:off x="4919675" y="1341572"/>
            <a:ext cx="1080120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40721-3B3A-C19F-1A4F-1C65CA03BD32}"/>
              </a:ext>
            </a:extLst>
          </p:cNvPr>
          <p:cNvSpPr txBox="1"/>
          <p:nvPr/>
        </p:nvSpPr>
        <p:spPr>
          <a:xfrm>
            <a:off x="2261884" y="1321380"/>
            <a:ext cx="1080120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PRE_IN</a:t>
            </a:r>
          </a:p>
        </p:txBody>
      </p:sp>
    </p:spTree>
    <p:extLst>
      <p:ext uri="{BB962C8B-B14F-4D97-AF65-F5344CB8AC3E}">
        <p14:creationId xmlns:p14="http://schemas.microsoft.com/office/powerpoint/2010/main" val="99324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51AEF-C18A-BFB6-E2CC-F8A60D2EE43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E194E-981A-26DF-BD3D-82DDB26C3AD4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B28A01-4A7F-D294-C8BC-CAE71CA91A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908720"/>
            <a:ext cx="9141220" cy="5423579"/>
          </a:xfrm>
          <a:prstGeom prst="rect">
            <a:avLst/>
          </a:prstGeom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3DE5E4-ED44-3C46-BE8C-32468F9938B7}"/>
              </a:ext>
            </a:extLst>
          </p:cNvPr>
          <p:cNvSpPr/>
          <p:nvPr/>
        </p:nvSpPr>
        <p:spPr bwMode="auto">
          <a:xfrm flipV="1">
            <a:off x="3120784" y="2924942"/>
            <a:ext cx="5368403" cy="43204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CE8319-A746-CA19-8D8E-7283B870AB0A}"/>
              </a:ext>
            </a:extLst>
          </p:cNvPr>
          <p:cNvSpPr/>
          <p:nvPr/>
        </p:nvSpPr>
        <p:spPr bwMode="auto">
          <a:xfrm flipV="1">
            <a:off x="2483768" y="2276872"/>
            <a:ext cx="5368403" cy="2877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413806-3EDA-88A2-9E52-85523B2231F3}"/>
              </a:ext>
            </a:extLst>
          </p:cNvPr>
          <p:cNvSpPr/>
          <p:nvPr/>
        </p:nvSpPr>
        <p:spPr bwMode="auto">
          <a:xfrm flipV="1">
            <a:off x="3808935" y="4509118"/>
            <a:ext cx="5368403" cy="5760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18F459-E807-CC3B-682E-B2A430B1D035}"/>
              </a:ext>
            </a:extLst>
          </p:cNvPr>
          <p:cNvSpPr/>
          <p:nvPr/>
        </p:nvSpPr>
        <p:spPr bwMode="auto">
          <a:xfrm flipV="1">
            <a:off x="3797638" y="3428999"/>
            <a:ext cx="5368403" cy="5760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7C07A-77E6-229A-B3F6-1D07A11886C5}"/>
              </a:ext>
            </a:extLst>
          </p:cNvPr>
          <p:cNvSpPr txBox="1"/>
          <p:nvPr/>
        </p:nvSpPr>
        <p:spPr>
          <a:xfrm>
            <a:off x="4860032" y="1336784"/>
            <a:ext cx="1080120" cy="179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STAGE_1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E19C5-64D1-3B4E-EAD4-310BB1F220FF}"/>
              </a:ext>
            </a:extLst>
          </p:cNvPr>
          <p:cNvSpPr txBox="1"/>
          <p:nvPr/>
        </p:nvSpPr>
        <p:spPr>
          <a:xfrm>
            <a:off x="2195736" y="1152650"/>
            <a:ext cx="1080120" cy="179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AMEM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280C8-B97B-47FE-A85E-A93A4ACD8AA2}"/>
              </a:ext>
            </a:extLst>
          </p:cNvPr>
          <p:cNvSpPr txBox="1"/>
          <p:nvPr/>
        </p:nvSpPr>
        <p:spPr>
          <a:xfrm>
            <a:off x="3038032" y="2780915"/>
            <a:ext cx="1317943" cy="179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data</a:t>
            </a:r>
            <a:r>
              <a:rPr lang="en-US" altLang="ko-KR" b="1" dirty="0" err="1">
                <a:solidFill>
                  <a:srgbClr val="FF0000"/>
                </a:solidFill>
              </a:rPr>
              <a:t>_rd_AMEM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4FB63-43C9-DEAE-ECF5-3EE676732ACE}"/>
              </a:ext>
            </a:extLst>
          </p:cNvPr>
          <p:cNvSpPr txBox="1"/>
          <p:nvPr/>
        </p:nvSpPr>
        <p:spPr>
          <a:xfrm>
            <a:off x="3491880" y="5158815"/>
            <a:ext cx="1317943" cy="179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STAGE_1 O/P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E4CDA-A23F-F966-04ED-9DAF200D97EB}"/>
              </a:ext>
            </a:extLst>
          </p:cNvPr>
          <p:cNvSpPr txBox="1"/>
          <p:nvPr/>
        </p:nvSpPr>
        <p:spPr>
          <a:xfrm>
            <a:off x="3563888" y="4035056"/>
            <a:ext cx="1317943" cy="179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data_rd_BMEM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847EBF-AC80-03A3-DA79-21B5BCDE09D9}"/>
              </a:ext>
            </a:extLst>
          </p:cNvPr>
          <p:cNvCxnSpPr/>
          <p:nvPr/>
        </p:nvCxnSpPr>
        <p:spPr bwMode="auto">
          <a:xfrm>
            <a:off x="2812281" y="2593890"/>
            <a:ext cx="308503" cy="47507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88E7D2-5280-546E-48C4-6F4C0E9F95D4}"/>
              </a:ext>
            </a:extLst>
          </p:cNvPr>
          <p:cNvSpPr txBox="1"/>
          <p:nvPr/>
        </p:nvSpPr>
        <p:spPr>
          <a:xfrm>
            <a:off x="2076824" y="2816919"/>
            <a:ext cx="1317943" cy="179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 cycle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BBC44E-3EA3-E354-2234-1AFAE7E5427E}"/>
              </a:ext>
            </a:extLst>
          </p:cNvPr>
          <p:cNvCxnSpPr>
            <a:cxnSpLocks/>
          </p:cNvCxnSpPr>
          <p:nvPr/>
        </p:nvCxnSpPr>
        <p:spPr bwMode="auto">
          <a:xfrm>
            <a:off x="3352341" y="3423201"/>
            <a:ext cx="427571" cy="129041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F363AA-EFE5-0220-BA79-6573A8C89548}"/>
              </a:ext>
            </a:extLst>
          </p:cNvPr>
          <p:cNvSpPr txBox="1"/>
          <p:nvPr/>
        </p:nvSpPr>
        <p:spPr>
          <a:xfrm>
            <a:off x="2616884" y="3941123"/>
            <a:ext cx="1317943" cy="179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 cycle</a:t>
            </a:r>
          </a:p>
        </p:txBody>
      </p:sp>
    </p:spTree>
    <p:extLst>
      <p:ext uri="{BB962C8B-B14F-4D97-AF65-F5344CB8AC3E}">
        <p14:creationId xmlns:p14="http://schemas.microsoft.com/office/powerpoint/2010/main" val="25169551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281A1-A20B-CE72-BE9C-0B23B957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88BAA5-189F-6D51-4FD8-DCB1D446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D5B4B-25CC-2AAA-F74D-AA6B1C606B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" y="836712"/>
            <a:ext cx="9133130" cy="550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F8EE1A-7C98-FB80-6605-45D6F8976BDC}"/>
              </a:ext>
            </a:extLst>
          </p:cNvPr>
          <p:cNvSpPr/>
          <p:nvPr/>
        </p:nvSpPr>
        <p:spPr bwMode="auto">
          <a:xfrm flipV="1">
            <a:off x="3851920" y="2204863"/>
            <a:ext cx="5368403" cy="5760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C33ECE-FC16-6FE5-DD98-CFEF2C867601}"/>
              </a:ext>
            </a:extLst>
          </p:cNvPr>
          <p:cNvSpPr/>
          <p:nvPr/>
        </p:nvSpPr>
        <p:spPr bwMode="auto">
          <a:xfrm flipV="1">
            <a:off x="3851919" y="4509119"/>
            <a:ext cx="5368403" cy="3402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CBA54-E4F5-D0EF-1DCE-195E660CE6A0}"/>
              </a:ext>
            </a:extLst>
          </p:cNvPr>
          <p:cNvSpPr/>
          <p:nvPr/>
        </p:nvSpPr>
        <p:spPr bwMode="auto">
          <a:xfrm flipV="1">
            <a:off x="3275856" y="4024476"/>
            <a:ext cx="5180757" cy="2686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3097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B37EE-0F37-B5A9-CA7A-39C44E73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58DEB0-2E5B-A62D-A7A1-E077CB2F1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6FBE2E-480F-8F9E-35CF-2E7884D965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836712"/>
            <a:ext cx="9217024" cy="54726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C05987-F6C4-CE2E-DA49-88DA25DCBF8A}"/>
              </a:ext>
            </a:extLst>
          </p:cNvPr>
          <p:cNvSpPr/>
          <p:nvPr/>
        </p:nvSpPr>
        <p:spPr bwMode="auto">
          <a:xfrm flipV="1">
            <a:off x="3851920" y="3356992"/>
            <a:ext cx="5274184" cy="5760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0916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4C18868-0A47-85BC-41AC-DE6FC6A990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" y="851291"/>
            <a:ext cx="9144886" cy="54993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E8637C-7EF2-DD6F-4764-5B2337F0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Stage 4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55E87B-A73D-5772-A782-69AD50B7E1BD}"/>
              </a:ext>
            </a:extLst>
          </p:cNvPr>
          <p:cNvSpPr/>
          <p:nvPr/>
        </p:nvSpPr>
        <p:spPr bwMode="auto">
          <a:xfrm flipV="1">
            <a:off x="3851920" y="5661246"/>
            <a:ext cx="5292080" cy="3454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D9D59F-47C0-877B-089F-0CA260D794E4}"/>
              </a:ext>
            </a:extLst>
          </p:cNvPr>
          <p:cNvSpPr/>
          <p:nvPr/>
        </p:nvSpPr>
        <p:spPr bwMode="auto">
          <a:xfrm flipV="1">
            <a:off x="2555776" y="3390482"/>
            <a:ext cx="5184576" cy="28448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A90BC9-6C29-057E-AFD1-1BD978693143}"/>
              </a:ext>
            </a:extLst>
          </p:cNvPr>
          <p:cNvSpPr/>
          <p:nvPr/>
        </p:nvSpPr>
        <p:spPr bwMode="auto">
          <a:xfrm flipV="1">
            <a:off x="3203848" y="4001837"/>
            <a:ext cx="5260230" cy="43527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6049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A1445-DBC4-D53B-D09A-DDA0F908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F2A7E3-6907-812E-D2C9-2FA2812F68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1"/>
            <a:ext cx="9144000" cy="54946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7C756E-94C2-4765-E7E6-7D567EC60625}"/>
              </a:ext>
            </a:extLst>
          </p:cNvPr>
          <p:cNvSpPr/>
          <p:nvPr/>
        </p:nvSpPr>
        <p:spPr bwMode="auto">
          <a:xfrm flipV="1">
            <a:off x="3203848" y="5877272"/>
            <a:ext cx="5328592" cy="36003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4DAAD-8822-B308-D44F-86A38D97C0D0}"/>
              </a:ext>
            </a:extLst>
          </p:cNvPr>
          <p:cNvSpPr/>
          <p:nvPr/>
        </p:nvSpPr>
        <p:spPr bwMode="auto">
          <a:xfrm flipV="1">
            <a:off x="2555776" y="5373214"/>
            <a:ext cx="5328592" cy="2880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5011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E797-60B6-A3E2-25DE-CFE3E4E5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ko-KR" dirty="0"/>
              <a:t>Simulation Result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A8DEF-38A9-8331-1F1E-34E20CEB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True DPBRAM 16pt</a:t>
            </a:r>
          </a:p>
          <a:p>
            <a:pPr lvl="1"/>
            <a:r>
              <a:rPr lang="en-US" altLang="ko-KR" dirty="0"/>
              <a:t>Behavioral simulation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Post-Synthesis Timing simulation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Post-Implementation Timing simulation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D92BC-FE70-BE2B-9B08-4449264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88" y="1949739"/>
            <a:ext cx="6929536" cy="9713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DB1C5A-E3A0-B7A6-C1A8-3192ED988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88" y="3429000"/>
            <a:ext cx="7270746" cy="9713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87B0AA-5ECC-85FD-3769-F9F86D92F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10" y="5021696"/>
            <a:ext cx="7245668" cy="9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07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A1D0-2F70-3DDC-2A8E-2B6CCDEA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Simulation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948A6-8B5B-D831-CD2B-E534605C5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DPBRAM 16pt</a:t>
            </a:r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99D964-E809-2819-D064-4ACBAC83AAC3}"/>
              </a:ext>
            </a:extLst>
          </p:cNvPr>
          <p:cNvGrpSpPr/>
          <p:nvPr/>
        </p:nvGrpSpPr>
        <p:grpSpPr>
          <a:xfrm>
            <a:off x="675405" y="1556792"/>
            <a:ext cx="7772400" cy="4464496"/>
            <a:chOff x="957528" y="1736692"/>
            <a:chExt cx="7091792" cy="41022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DE2954B-D0AB-04AC-1095-750D4E707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1772816"/>
              <a:ext cx="3096344" cy="111623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B82A99D-7AE3-924F-3AF2-3152A69D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471" y="4423876"/>
              <a:ext cx="3071208" cy="141508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17DF20-7BBA-D11D-7153-47F5CF006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528" y="3013594"/>
              <a:ext cx="3096344" cy="13866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41881B0-1440-B0FE-764A-4EBC7BFF2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8880" y="1736692"/>
              <a:ext cx="3960440" cy="3238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759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1929-0BC5-67B3-5169-2BF40349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5563"/>
            <a:ext cx="8534400" cy="709612"/>
          </a:xfrm>
        </p:spPr>
        <p:txBody>
          <a:bodyPr wrap="square" anchor="ctr">
            <a:normAutofit/>
          </a:bodyPr>
          <a:lstStyle/>
          <a:p>
            <a:r>
              <a:rPr lang="en-US" altLang="ko-KR" dirty="0"/>
              <a:t>Memory-based FFT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CC44E34-D76E-A2FD-89B6-F34B4EBF7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279371"/>
              </p:ext>
            </p:extLst>
          </p:nvPr>
        </p:nvGraphicFramePr>
        <p:xfrm>
          <a:off x="2339752" y="1687190"/>
          <a:ext cx="4217610" cy="348361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43522">
                  <a:extLst>
                    <a:ext uri="{9D8B030D-6E8A-4147-A177-3AD203B41FA5}">
                      <a16:colId xmlns:a16="http://schemas.microsoft.com/office/drawing/2014/main" val="532462114"/>
                    </a:ext>
                  </a:extLst>
                </a:gridCol>
                <a:gridCol w="421761">
                  <a:extLst>
                    <a:ext uri="{9D8B030D-6E8A-4147-A177-3AD203B41FA5}">
                      <a16:colId xmlns:a16="http://schemas.microsoft.com/office/drawing/2014/main" val="2928103442"/>
                    </a:ext>
                  </a:extLst>
                </a:gridCol>
                <a:gridCol w="421761">
                  <a:extLst>
                    <a:ext uri="{9D8B030D-6E8A-4147-A177-3AD203B41FA5}">
                      <a16:colId xmlns:a16="http://schemas.microsoft.com/office/drawing/2014/main" val="41173720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2955186204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2572991445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1674484442"/>
                    </a:ext>
                  </a:extLst>
                </a:gridCol>
              </a:tblGrid>
              <a:tr h="27512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MBFFT</a:t>
                      </a:r>
                      <a:endParaRPr sz="1200" dirty="0"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249508"/>
                  </a:ext>
                </a:extLst>
              </a:tr>
              <a:tr h="2751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BRAM</a:t>
                      </a: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SPBRAM</a:t>
                      </a: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Simple DPBRAM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True DPBRAM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79728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Point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16pt</a:t>
                      </a: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64pt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16pt</a:t>
                      </a: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16pt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73536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LUT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184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234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255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291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32529233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FF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119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126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222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54856040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BRAM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2.50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3.50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309499602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DSP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84452706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IO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133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70472153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BUFG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974535777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WNS(ns)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6.566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7.055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7.101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8.136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566644244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WHS(ns)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0.217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0.131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1.63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0.177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93769249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Power(W)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0.119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0.12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0.122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0.13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4095730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2721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018D0-6E9B-8534-32DD-1DF87119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85F77-5336-E3A7-413C-85B97947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dirty="0"/>
              <a:t>[1]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 </a:t>
            </a:r>
            <a:r>
              <a:rPr lang="en-US" altLang="ko-KR" sz="12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Hsin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-Fu Lo, Ming-Der Shieh and Chien-Ming Wu, "Design of an efficient FFT processor for DAB system," </a:t>
            </a:r>
            <a:r>
              <a:rPr lang="en-US" altLang="ko-KR" sz="12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ISCAS 2001. The 2001 IEEE International Symposium on Circuits and Systems (Cat. No.01CH37196)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, Sydney, NSW, Australia, 2001, pp. 654-657 vol. 4, </a:t>
            </a:r>
            <a:r>
              <a:rPr lang="en-US" altLang="ko-KR" sz="12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doi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: 10.1109/ISCAS.2001.922322.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1787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A8F36-5536-408F-B9B3-706486AE0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dirty="0"/>
              <a:t>SPBRAM FFT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8350F0-61FB-4104-87FE-460244925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957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DDED6-638E-4788-A110-56F5A82FB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SPBRAM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CE258-14A2-4127-9514-82FDF3AF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SPBRAM</a:t>
            </a:r>
          </a:p>
          <a:p>
            <a:pPr lvl="1"/>
            <a:r>
              <a:rPr lang="en-US" altLang="ko-KR" dirty="0"/>
              <a:t>Block Diagram</a:t>
            </a:r>
          </a:p>
          <a:p>
            <a:pPr lvl="1"/>
            <a:r>
              <a:rPr lang="en-US" altLang="ko-KR" dirty="0"/>
              <a:t>Timing Diagram</a:t>
            </a:r>
          </a:p>
          <a:p>
            <a:pPr lvl="1"/>
            <a:r>
              <a:rPr lang="en-US" altLang="ko-KR" dirty="0"/>
              <a:t>Radix-2 16pt DIT MBFFT</a:t>
            </a:r>
          </a:p>
          <a:p>
            <a:pPr lvl="1"/>
            <a:r>
              <a:rPr lang="en-US" altLang="ko-KR" dirty="0"/>
              <a:t>Simulation Results</a:t>
            </a:r>
          </a:p>
          <a:p>
            <a:pPr lvl="1"/>
            <a:r>
              <a:rPr lang="en-US" altLang="ko-KR" dirty="0"/>
              <a:t>Reusable Design</a:t>
            </a:r>
          </a:p>
        </p:txBody>
      </p:sp>
    </p:spTree>
    <p:extLst>
      <p:ext uri="{BB962C8B-B14F-4D97-AF65-F5344CB8AC3E}">
        <p14:creationId xmlns:p14="http://schemas.microsoft.com/office/powerpoint/2010/main" val="380573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E9014-3C10-3E7E-A72A-598FCF84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26E9CF-779A-134D-BFB9-77CFDEF9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92"/>
            <a:ext cx="9144000" cy="33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08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6086D-6BA9-19A5-6A75-80389247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190CF-4156-DDB8-9AEE-33EB73285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2556"/>
            <a:ext cx="9144000" cy="321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5BEBB-10DB-3764-F569-C90C1EF6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616E0-E3FE-DD90-CE44-BA943C574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FSM</a:t>
            </a:r>
          </a:p>
          <a:p>
            <a:pPr lvl="1"/>
            <a:r>
              <a:rPr lang="en-US" altLang="ko-KR" dirty="0"/>
              <a:t>PRE_IN, IDLE, RUN, STAGE_N</a:t>
            </a:r>
          </a:p>
          <a:p>
            <a:r>
              <a:rPr lang="en-US" altLang="ko-KR" dirty="0"/>
              <a:t>Counter</a:t>
            </a:r>
          </a:p>
          <a:p>
            <a:pPr lvl="1"/>
            <a:r>
              <a:rPr lang="en-US" altLang="ko-KR" dirty="0" err="1"/>
              <a:t>cnt</a:t>
            </a:r>
            <a:r>
              <a:rPr lang="en-US" altLang="ko-KR" dirty="0"/>
              <a:t>, </a:t>
            </a:r>
            <a:r>
              <a:rPr lang="en-US" altLang="ko-KR" dirty="0" err="1"/>
              <a:t>cnt_in</a:t>
            </a:r>
            <a:r>
              <a:rPr lang="en-US" altLang="ko-KR" dirty="0"/>
              <a:t>, </a:t>
            </a:r>
            <a:r>
              <a:rPr lang="en-US" altLang="ko-KR" dirty="0" err="1"/>
              <a:t>cnt_out</a:t>
            </a:r>
            <a:r>
              <a:rPr lang="en-US" altLang="ko-KR" dirty="0"/>
              <a:t>, </a:t>
            </a:r>
            <a:r>
              <a:rPr lang="en-US" altLang="ko-KR" dirty="0" err="1"/>
              <a:t>cnt_dly</a:t>
            </a:r>
            <a:r>
              <a:rPr lang="en-US" altLang="ko-KR" dirty="0"/>
              <a:t>, </a:t>
            </a:r>
            <a:r>
              <a:rPr lang="en-US" altLang="ko-KR" dirty="0" err="1"/>
              <a:t>cnt_CROM</a:t>
            </a:r>
            <a:endParaRPr lang="en-US" altLang="ko-KR" dirty="0"/>
          </a:p>
          <a:p>
            <a:r>
              <a:rPr lang="en-US" altLang="ko-KR" dirty="0"/>
              <a:t>Enable CLs</a:t>
            </a:r>
          </a:p>
          <a:p>
            <a:pPr lvl="1"/>
            <a:r>
              <a:rPr lang="en-US" altLang="ko-KR" dirty="0" err="1"/>
              <a:t>we_AMEM</a:t>
            </a:r>
            <a:r>
              <a:rPr lang="en-US" altLang="ko-KR" dirty="0"/>
              <a:t>, </a:t>
            </a:r>
            <a:r>
              <a:rPr lang="en-US" altLang="ko-KR" dirty="0" err="1"/>
              <a:t>we_BMEM</a:t>
            </a:r>
            <a:r>
              <a:rPr lang="en-US" altLang="ko-KR" dirty="0"/>
              <a:t>, </a:t>
            </a:r>
            <a:r>
              <a:rPr lang="en-US" altLang="ko-KR" dirty="0" err="1"/>
              <a:t>we_OMEM</a:t>
            </a:r>
            <a:endParaRPr lang="en-US" altLang="ko-KR" dirty="0"/>
          </a:p>
          <a:p>
            <a:r>
              <a:rPr lang="en-US" altLang="ko-KR" dirty="0"/>
              <a:t>MUX select </a:t>
            </a:r>
          </a:p>
          <a:p>
            <a:pPr lvl="1"/>
            <a:r>
              <a:rPr lang="en-US" altLang="ko-KR" dirty="0" err="1"/>
              <a:t>sel_input</a:t>
            </a:r>
            <a:r>
              <a:rPr lang="en-US" altLang="ko-KR" dirty="0"/>
              <a:t>, </a:t>
            </a:r>
            <a:r>
              <a:rPr lang="en-US" altLang="ko-KR" dirty="0" err="1"/>
              <a:t>sel_res</a:t>
            </a:r>
            <a:r>
              <a:rPr lang="en-US" altLang="ko-KR" dirty="0"/>
              <a:t>, </a:t>
            </a:r>
            <a:r>
              <a:rPr lang="en-US" altLang="ko-KR" dirty="0" err="1"/>
              <a:t>sel_mem</a:t>
            </a:r>
            <a:endParaRPr lang="en-US" altLang="ko-KR" dirty="0"/>
          </a:p>
          <a:p>
            <a:r>
              <a:rPr lang="en-US" altLang="ko-KR" dirty="0"/>
              <a:t>Handshake</a:t>
            </a:r>
          </a:p>
          <a:p>
            <a:pPr lvl="1"/>
            <a:r>
              <a:rPr lang="en-US" altLang="ko-KR" dirty="0" err="1"/>
              <a:t>in_rdy</a:t>
            </a:r>
            <a:r>
              <a:rPr lang="en-US" altLang="ko-KR" dirty="0"/>
              <a:t>, </a:t>
            </a:r>
            <a:r>
              <a:rPr lang="en-US" altLang="ko-KR" dirty="0" err="1"/>
              <a:t>out_vld</a:t>
            </a:r>
            <a:endParaRPr lang="en-US" altLang="ko-KR" dirty="0"/>
          </a:p>
          <a:p>
            <a:r>
              <a:rPr lang="en-US" altLang="ko-KR" dirty="0"/>
              <a:t>Address</a:t>
            </a:r>
          </a:p>
          <a:p>
            <a:pPr lvl="1"/>
            <a:r>
              <a:rPr lang="en-US" altLang="ko-KR" dirty="0"/>
              <a:t>AMEM, BMEM, OMEM, CROM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28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612C5-5626-A300-96BF-B7F4834D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E9D530E-50BA-BC04-0E90-5E06CE9F51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 = 4,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ko-KR" i="1" dirty="0"/>
                  <a:t> </a:t>
                </a:r>
                <a:r>
                  <a:rPr lang="en-US" altLang="ko-KR" dirty="0"/>
                  <a:t>= 16pt</a:t>
                </a:r>
              </a:p>
              <a:p>
                <a:r>
                  <a:rPr lang="en-US" altLang="ko-KR" dirty="0"/>
                  <a:t>N Stages for each Set</a:t>
                </a:r>
              </a:p>
              <a:p>
                <a:pPr lvl="1"/>
                <a:r>
                  <a:rPr lang="en-US" altLang="ko-KR" dirty="0"/>
                  <a:t>Set 1 has Pre-stage for data input</a:t>
                </a:r>
              </a:p>
              <a:p>
                <a:r>
                  <a:rPr lang="en-US" altLang="ko-KR" dirty="0"/>
                  <a:t>N+1 bits counter for memory address</a:t>
                </a:r>
              </a:p>
              <a:p>
                <a:r>
                  <a:rPr lang="en-US" altLang="ko-KR" dirty="0"/>
                  <a:t>N/2 bits for State parameters</a:t>
                </a:r>
              </a:p>
              <a:p>
                <a:r>
                  <a:rPr lang="en-US" altLang="ko-KR" dirty="0"/>
                  <a:t>2</a:t>
                </a:r>
                <a:r>
                  <a:rPr lang="ko-KR" altLang="en-US" dirty="0"/>
                  <a:t>**</a:t>
                </a:r>
                <a:r>
                  <a:rPr lang="en-US" altLang="ko-KR" dirty="0"/>
                  <a:t>N + 2 cycles per stage</a:t>
                </a:r>
              </a:p>
              <a:p>
                <a:pPr lvl="1"/>
                <a:r>
                  <a:rPr lang="en-US" altLang="ko-KR" dirty="0"/>
                  <a:t>Pipeline depth is 3 (3 registers in FFT)</a:t>
                </a:r>
              </a:p>
              <a:p>
                <a:pPr lvl="2"/>
                <a:r>
                  <a:rPr lang="en-US" altLang="ko-KR" dirty="0"/>
                  <a:t>2</a:t>
                </a:r>
                <a:r>
                  <a:rPr lang="ko-KR" altLang="en-US" dirty="0"/>
                  <a:t>**</a:t>
                </a:r>
                <a:r>
                  <a:rPr lang="en-US" altLang="ko-KR" dirty="0"/>
                  <a:t>4 = 16, 16 + 2 = 18 </a:t>
                </a:r>
              </a:p>
              <a:p>
                <a:pPr lvl="2"/>
                <a:r>
                  <a:rPr lang="en-US" altLang="ko-KR" dirty="0"/>
                  <a:t>[0:18]; 19 cycles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E9D530E-50BA-BC04-0E90-5E06CE9F5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0" t="-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83DD2FE5-94C4-63D5-CABC-6AF963768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60" y="1159474"/>
            <a:ext cx="291284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6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7D056-6E1F-F7E0-6F10-40764ABC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4F56E8-3543-B98A-3AC6-DBA39C52F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Fast Fourier Transform</a:t>
            </a:r>
          </a:p>
          <a:p>
            <a:r>
              <a:rPr lang="en-US" altLang="ko-KR" dirty="0"/>
              <a:t>Block RAM/ROM</a:t>
            </a:r>
          </a:p>
          <a:p>
            <a:r>
              <a:rPr lang="en-US" altLang="ko-KR" dirty="0"/>
              <a:t>FFT Implementations</a:t>
            </a:r>
          </a:p>
          <a:p>
            <a:pPr lvl="1"/>
            <a:r>
              <a:rPr lang="en-US" altLang="ko-KR" dirty="0"/>
              <a:t>SPBRAM</a:t>
            </a:r>
          </a:p>
          <a:p>
            <a:pPr lvl="1"/>
            <a:r>
              <a:rPr lang="en-US" altLang="ko-KR" dirty="0"/>
              <a:t>Simple DPBRAM</a:t>
            </a:r>
          </a:p>
          <a:p>
            <a:pPr lvl="1"/>
            <a:r>
              <a:rPr lang="en-US" altLang="ko-KR" dirty="0"/>
              <a:t>True DPBRAM</a:t>
            </a:r>
          </a:p>
        </p:txBody>
      </p:sp>
    </p:spTree>
    <p:extLst>
      <p:ext uri="{BB962C8B-B14F-4D97-AF65-F5344CB8AC3E}">
        <p14:creationId xmlns:p14="http://schemas.microsoft.com/office/powerpoint/2010/main" val="37391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1929-0BC5-67B3-5169-2BF40349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3BDBF-93F5-033A-5B6C-DB0D9FC69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FSM</a:t>
            </a:r>
          </a:p>
          <a:p>
            <a:r>
              <a:rPr lang="en-US" altLang="ko-KR" dirty="0" err="1"/>
              <a:t>cstate</a:t>
            </a:r>
            <a:r>
              <a:rPr lang="en-US" altLang="ko-KR" dirty="0"/>
              <a:t> are 1 cycle delay by </a:t>
            </a:r>
            <a:r>
              <a:rPr lang="en-US" altLang="ko-KR" dirty="0" err="1"/>
              <a:t>nstate</a:t>
            </a:r>
            <a:endParaRPr lang="en-US" altLang="ko-KR" dirty="0"/>
          </a:p>
          <a:p>
            <a:r>
              <a:rPr lang="en-US" altLang="ko-KR" dirty="0" err="1"/>
              <a:t>cstate_in</a:t>
            </a:r>
            <a:endParaRPr lang="en-US" altLang="ko-KR" dirty="0"/>
          </a:p>
          <a:p>
            <a:pPr lvl="1"/>
            <a:r>
              <a:rPr lang="en-US" altLang="ko-KR" dirty="0"/>
              <a:t>PRE_IN &gt;&gt; RUN</a:t>
            </a:r>
          </a:p>
          <a:p>
            <a:pPr lvl="2"/>
            <a:r>
              <a:rPr lang="en-US" altLang="ko-KR" dirty="0" err="1"/>
              <a:t>in_vld</a:t>
            </a:r>
            <a:r>
              <a:rPr lang="en-US" altLang="ko-KR" dirty="0"/>
              <a:t> == 1, after </a:t>
            </a:r>
            <a:r>
              <a:rPr lang="en-US" altLang="ko-KR" dirty="0" err="1"/>
              <a:t>nrst</a:t>
            </a:r>
            <a:endParaRPr lang="en-US" altLang="ko-KR" dirty="0"/>
          </a:p>
          <a:p>
            <a:pPr lvl="1"/>
            <a:r>
              <a:rPr lang="en-US" altLang="ko-KR" dirty="0"/>
              <a:t>RUN &gt;&gt; IDLE</a:t>
            </a:r>
          </a:p>
          <a:p>
            <a:pPr lvl="2"/>
            <a:r>
              <a:rPr lang="en-US" altLang="ko-KR" dirty="0"/>
              <a:t>LCNT – 3, after finish external data input</a:t>
            </a:r>
          </a:p>
          <a:p>
            <a:pPr lvl="2"/>
            <a:r>
              <a:rPr lang="en-US" altLang="ko-KR" dirty="0"/>
              <a:t>LCNT = 2</a:t>
            </a:r>
            <a:r>
              <a:rPr lang="ko-KR" altLang="en-US" dirty="0"/>
              <a:t>**</a:t>
            </a:r>
            <a:r>
              <a:rPr lang="en-US" altLang="ko-KR" dirty="0"/>
              <a:t>N + 2 // 18 cycles</a:t>
            </a:r>
          </a:p>
          <a:p>
            <a:pPr lvl="1"/>
            <a:r>
              <a:rPr lang="en-US" altLang="ko-KR" dirty="0"/>
              <a:t>IDLE &gt;&gt; RUN</a:t>
            </a:r>
          </a:p>
          <a:p>
            <a:pPr lvl="2"/>
            <a:r>
              <a:rPr lang="en-US" altLang="ko-KR" dirty="0"/>
              <a:t>In STAGE_4, after 3 cycles</a:t>
            </a:r>
          </a:p>
          <a:p>
            <a:pPr lvl="2"/>
            <a:r>
              <a:rPr lang="en-US" altLang="ko-KR" dirty="0"/>
              <a:t>external data input for next set of FFT</a:t>
            </a:r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F8E43C-2193-4B15-4E2E-E3B6D5F2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8" y="72046"/>
            <a:ext cx="2523761" cy="1556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55A51D-CE2C-8F9C-C973-E9C9B80F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39" y="1628800"/>
            <a:ext cx="2523761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4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1929-0BC5-67B3-5169-2BF40349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3BDBF-93F5-033A-5B6C-DB0D9FC69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cstate</a:t>
            </a:r>
            <a:endParaRPr lang="en-US" altLang="ko-KR" dirty="0"/>
          </a:p>
          <a:p>
            <a:r>
              <a:rPr lang="en-US" altLang="ko-KR" dirty="0"/>
              <a:t>IDLE &gt;&gt; STAGE_1</a:t>
            </a:r>
          </a:p>
          <a:p>
            <a:pPr lvl="1"/>
            <a:r>
              <a:rPr lang="en-US" altLang="ko-KR" dirty="0" err="1"/>
              <a:t>nstate_in</a:t>
            </a:r>
            <a:r>
              <a:rPr lang="en-US" altLang="ko-KR" dirty="0"/>
              <a:t> == IDLE, after finish </a:t>
            </a:r>
            <a:r>
              <a:rPr lang="en-US" altLang="ko-KR" dirty="0" err="1"/>
              <a:t>ext_data_in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STAGE T &gt;&gt; STAGE T+1</a:t>
            </a:r>
          </a:p>
          <a:p>
            <a:pPr lvl="1"/>
            <a:r>
              <a:rPr lang="en-US" altLang="ko-KR" dirty="0"/>
              <a:t>After LCNT move to next stage</a:t>
            </a:r>
          </a:p>
          <a:p>
            <a:pPr lvl="1"/>
            <a:r>
              <a:rPr lang="en-US" altLang="ko-KR" dirty="0"/>
              <a:t>STAGE_4 &gt;&gt; STAGE_1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76ED3-6805-FC9D-A850-B351EDA5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412776"/>
            <a:ext cx="2634224" cy="37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41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1929-0BC5-67B3-5169-2BF40349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3BDBF-93F5-033A-5B6C-DB0D9FC69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cstate_out</a:t>
            </a:r>
            <a:endParaRPr lang="en-US" altLang="ko-KR" dirty="0"/>
          </a:p>
          <a:p>
            <a:r>
              <a:rPr lang="en-US" altLang="ko-KR" dirty="0"/>
              <a:t>IDLE &gt;&gt; RUN</a:t>
            </a:r>
          </a:p>
          <a:p>
            <a:pPr lvl="1"/>
            <a:r>
              <a:rPr lang="en-US" altLang="ko-KR" dirty="0"/>
              <a:t>After current set finished</a:t>
            </a:r>
          </a:p>
          <a:p>
            <a:r>
              <a:rPr lang="en-US" altLang="ko-KR" dirty="0"/>
              <a:t>RUN &gt;&gt; IDLE</a:t>
            </a:r>
          </a:p>
          <a:p>
            <a:pPr lvl="1"/>
            <a:r>
              <a:rPr lang="en-US" altLang="ko-KR" dirty="0"/>
              <a:t>After outputting all FFT 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22777-68D4-76C8-DD2D-E9ABD5801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268760"/>
            <a:ext cx="3897963" cy="351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50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1929-0BC5-67B3-5169-2BF40349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3BDBF-93F5-033A-5B6C-DB0D9FC69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Counters</a:t>
            </a:r>
          </a:p>
          <a:p>
            <a:r>
              <a:rPr lang="en-US" altLang="ko-KR" dirty="0" err="1"/>
              <a:t>cnt</a:t>
            </a:r>
            <a:endParaRPr lang="en-US" altLang="ko-KR" dirty="0"/>
          </a:p>
          <a:p>
            <a:pPr lvl="1"/>
            <a:r>
              <a:rPr lang="en-US" altLang="ko-KR" dirty="0"/>
              <a:t>Count until LCNT</a:t>
            </a:r>
          </a:p>
          <a:p>
            <a:r>
              <a:rPr lang="en-US" altLang="ko-KR" dirty="0" err="1"/>
              <a:t>cnt_in</a:t>
            </a:r>
            <a:endParaRPr lang="en-US" altLang="ko-KR" dirty="0"/>
          </a:p>
          <a:p>
            <a:pPr lvl="1"/>
            <a:r>
              <a:rPr lang="en-US" altLang="ko-KR" dirty="0"/>
              <a:t>Count when </a:t>
            </a:r>
            <a:r>
              <a:rPr lang="en-US" altLang="ko-KR" dirty="0" err="1"/>
              <a:t>ext_data_in</a:t>
            </a:r>
            <a:r>
              <a:rPr lang="en-US" altLang="ko-KR" dirty="0"/>
              <a:t> is inputting</a:t>
            </a:r>
          </a:p>
          <a:p>
            <a:r>
              <a:rPr lang="en-US" altLang="ko-KR" dirty="0" err="1"/>
              <a:t>cnt_out</a:t>
            </a:r>
            <a:endParaRPr lang="en-US" altLang="ko-KR" dirty="0"/>
          </a:p>
          <a:p>
            <a:pPr lvl="1"/>
            <a:r>
              <a:rPr lang="en-US" altLang="ko-KR" dirty="0"/>
              <a:t>Count when outputting the FFT result </a:t>
            </a:r>
            <a:endParaRPr lang="ko-KR" altLang="en-US" dirty="0"/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B2806493-E1D8-9E34-66BE-A82C6FED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81379" y="1287777"/>
            <a:ext cx="266262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C59A8A-1EB3-E9B0-A4AE-64DF3A08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54" y="0"/>
            <a:ext cx="2662046" cy="1287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AC81B8-C40A-F52C-206E-5E007FFA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251" y="3087977"/>
            <a:ext cx="2672749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15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1929-0BC5-67B3-5169-2BF40349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3BDBF-93F5-033A-5B6C-DB0D9FC69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 signals</a:t>
            </a:r>
          </a:p>
          <a:p>
            <a:pPr lvl="1"/>
            <a:r>
              <a:rPr lang="en-US" altLang="ko-KR" dirty="0"/>
              <a:t>Register Enable</a:t>
            </a:r>
          </a:p>
          <a:p>
            <a:pPr lvl="2"/>
            <a:r>
              <a:rPr lang="en-US" altLang="ko-KR" dirty="0" err="1"/>
              <a:t>en_REG_A</a:t>
            </a:r>
            <a:r>
              <a:rPr lang="en-US" altLang="ko-KR" dirty="0"/>
              <a:t> is high; (0 index digit of binary counter) == 1</a:t>
            </a:r>
          </a:p>
          <a:p>
            <a:pPr lvl="2"/>
            <a:r>
              <a:rPr lang="en-US" altLang="ko-KR" dirty="0" err="1"/>
              <a:t>en_REG_B</a:t>
            </a:r>
            <a:r>
              <a:rPr lang="en-US" altLang="ko-KR" dirty="0"/>
              <a:t> is 1 cycle delay to A, C is 1 cycle delay to B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Memory Write Enable</a:t>
            </a:r>
          </a:p>
          <a:p>
            <a:pPr lvl="2"/>
            <a:r>
              <a:rPr lang="en-US" altLang="ko-KR" dirty="0"/>
              <a:t>~</a:t>
            </a:r>
            <a:r>
              <a:rPr lang="en-US" altLang="ko-KR" dirty="0" err="1"/>
              <a:t>we_AMEM</a:t>
            </a:r>
            <a:r>
              <a:rPr lang="en-US" altLang="ko-KR" dirty="0"/>
              <a:t>; Pre-stage and Even # stages after 3 cycles</a:t>
            </a:r>
          </a:p>
          <a:p>
            <a:pPr lvl="2"/>
            <a:r>
              <a:rPr lang="en-US" altLang="ko-KR" dirty="0"/>
              <a:t>~</a:t>
            </a:r>
            <a:r>
              <a:rPr lang="en-US" altLang="ko-KR" dirty="0" err="1"/>
              <a:t>we_BMEM</a:t>
            </a:r>
            <a:r>
              <a:rPr lang="en-US" altLang="ko-KR" dirty="0"/>
              <a:t>; Odd # stages after 3 cycles</a:t>
            </a:r>
          </a:p>
          <a:p>
            <a:pPr lvl="2"/>
            <a:r>
              <a:rPr lang="en-US" altLang="ko-KR" dirty="0"/>
              <a:t>~</a:t>
            </a:r>
            <a:r>
              <a:rPr lang="en-US" altLang="ko-KR" dirty="0" err="1"/>
              <a:t>we_OMEM</a:t>
            </a:r>
            <a:r>
              <a:rPr lang="en-US" altLang="ko-KR" dirty="0"/>
              <a:t>; </a:t>
            </a:r>
            <a:r>
              <a:rPr lang="en-US" altLang="ko-KR" dirty="0" err="1"/>
              <a:t>cstate_in</a:t>
            </a:r>
            <a:r>
              <a:rPr lang="en-US" altLang="ko-KR" dirty="0"/>
              <a:t> == RUN and Stage 4</a:t>
            </a:r>
          </a:p>
          <a:p>
            <a:pPr lvl="2"/>
            <a:r>
              <a:rPr lang="en-US" altLang="ko-KR" dirty="0"/>
              <a:t>Pipeline depth for each stage is 3 cycles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634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616B6-79F9-5F3A-9EAB-68B7208C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38DD9F-7593-AF77-6759-2EA75B723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 signals</a:t>
            </a:r>
          </a:p>
          <a:p>
            <a:pPr lvl="1"/>
            <a:r>
              <a:rPr lang="en-US" altLang="ko-KR" dirty="0"/>
              <a:t>Input ready and Output valid signals</a:t>
            </a:r>
          </a:p>
          <a:p>
            <a:pPr lvl="2"/>
            <a:r>
              <a:rPr lang="en-US" altLang="ko-KR" dirty="0" err="1"/>
              <a:t>out_vld</a:t>
            </a:r>
            <a:r>
              <a:rPr lang="en-US" altLang="ko-KR" dirty="0"/>
              <a:t>; </a:t>
            </a:r>
            <a:r>
              <a:rPr lang="en-US" altLang="ko-KR" dirty="0" err="1"/>
              <a:t>cstate_out</a:t>
            </a:r>
            <a:r>
              <a:rPr lang="en-US" altLang="ko-KR" dirty="0"/>
              <a:t> == RUN and </a:t>
            </a:r>
            <a:r>
              <a:rPr lang="en-US" altLang="ko-KR" dirty="0" err="1"/>
              <a:t>cnt_out</a:t>
            </a:r>
            <a:r>
              <a:rPr lang="en-US" altLang="ko-KR" dirty="0"/>
              <a:t> == TRUE</a:t>
            </a:r>
          </a:p>
          <a:p>
            <a:pPr lvl="2"/>
            <a:r>
              <a:rPr lang="en-US" altLang="ko-KR" dirty="0"/>
              <a:t>1 cycle delay because of </a:t>
            </a:r>
            <a:r>
              <a:rPr lang="en-US" altLang="ko-KR" dirty="0" err="1"/>
              <a:t>data_rd_OMEM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MUX control signals</a:t>
            </a:r>
          </a:p>
          <a:p>
            <a:pPr lvl="2"/>
            <a:r>
              <a:rPr lang="en-US" altLang="ko-KR" dirty="0" err="1"/>
              <a:t>sel_input</a:t>
            </a:r>
            <a:r>
              <a:rPr lang="en-US" altLang="ko-KR" dirty="0"/>
              <a:t>; 0 &gt;&gt; </a:t>
            </a:r>
            <a:r>
              <a:rPr lang="en-US" altLang="ko-KR" dirty="0" err="1"/>
              <a:t>out_FFT</a:t>
            </a:r>
            <a:r>
              <a:rPr lang="en-US" altLang="ko-KR" dirty="0"/>
              <a:t>, 1 &gt;&gt; </a:t>
            </a:r>
            <a:r>
              <a:rPr lang="en-US" altLang="ko-KR" dirty="0" err="1"/>
              <a:t>ext_data_in</a:t>
            </a:r>
            <a:endParaRPr lang="en-US" altLang="ko-KR" dirty="0"/>
          </a:p>
          <a:p>
            <a:pPr lvl="2"/>
            <a:r>
              <a:rPr lang="en-US" altLang="ko-KR" dirty="0" err="1"/>
              <a:t>sel_res</a:t>
            </a:r>
            <a:r>
              <a:rPr lang="en-US" altLang="ko-KR" dirty="0"/>
              <a:t>; 0 &gt;&gt; </a:t>
            </a:r>
            <a:r>
              <a:rPr lang="en-US" altLang="ko-KR" dirty="0" err="1"/>
              <a:t>out_REG_C</a:t>
            </a:r>
            <a:r>
              <a:rPr lang="en-US" altLang="ko-KR" dirty="0"/>
              <a:t>, 1 &gt;&gt; out1_BF</a:t>
            </a:r>
          </a:p>
          <a:p>
            <a:pPr lvl="2"/>
            <a:r>
              <a:rPr lang="en-US" altLang="ko-KR" dirty="0" err="1"/>
              <a:t>sel_mem</a:t>
            </a:r>
            <a:r>
              <a:rPr lang="en-US" altLang="ko-KR" dirty="0"/>
              <a:t>; 0 &gt;&gt; AMEM, 1 &gt;&gt; BMEM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730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CF63A-9DDA-8FD5-5FBF-017AD73C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64pt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82E05-984B-65CF-EFC8-3507653AD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 signals for, N = 6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658531-11D7-521C-B269-CE69151E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0" y="1628800"/>
            <a:ext cx="7117946" cy="44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73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8FA0-0DCE-A879-EEBA-7B7D0D37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31573AD-E6F2-C177-A2C7-5A74FA7D7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124744"/>
                <a:ext cx="7772400" cy="4810125"/>
              </a:xfrm>
            </p:spPr>
            <p:txBody>
              <a:bodyPr/>
              <a:lstStyle/>
              <a:p>
                <a:r>
                  <a:rPr lang="en-US" altLang="ko-KR" dirty="0"/>
                  <a:t>Bit-reversed </a:t>
                </a:r>
                <a:r>
                  <a:rPr lang="en-US" altLang="ko-KR" dirty="0" err="1"/>
                  <a:t>ext_data_in</a:t>
                </a:r>
                <a:r>
                  <a:rPr lang="en-US" altLang="ko-KR" dirty="0"/>
                  <a:t> for DIT FFT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ko-KR" i="1" dirty="0"/>
                  <a:t> = </a:t>
                </a:r>
                <a:r>
                  <a:rPr lang="en-US" altLang="ko-KR" dirty="0"/>
                  <a:t>16pt FFT has N = 4 stages</a:t>
                </a:r>
              </a:p>
              <a:p>
                <a:r>
                  <a:rPr lang="en-US" altLang="ko-KR" dirty="0"/>
                  <a:t>Address distance of each BF for Stage 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Stage1 (0,1), (2,3), (4,5), (6,7), (8,9), (10,11), (12,13), (14,15)</a:t>
                </a:r>
              </a:p>
              <a:p>
                <a:pPr lvl="1"/>
                <a:r>
                  <a:rPr lang="en-US" altLang="ko-KR" dirty="0"/>
                  <a:t>Stage2 (0,2), (1,3), (4,6), (5,7), (8,10), (9,11), (12,14), (13,15)</a:t>
                </a:r>
              </a:p>
              <a:p>
                <a:pPr lvl="1"/>
                <a:r>
                  <a:rPr lang="en-US" altLang="ko-KR" dirty="0"/>
                  <a:t>Stage3 (0,4), (1,5), (2,6), (3,7), (8,12), (9,13), (10,14), (11,15)</a:t>
                </a:r>
              </a:p>
              <a:p>
                <a:pPr lvl="1"/>
                <a:r>
                  <a:rPr lang="en-US" altLang="ko-KR" dirty="0"/>
                  <a:t>Stage4 (0,8), (1,9), (2,10), (3,11), (4,12), (5,13), (6,14), (7,15)</a:t>
                </a:r>
              </a:p>
              <a:p>
                <a:pPr lvl="2"/>
                <a:r>
                  <a:rPr lang="en-US" altLang="ko-KR" dirty="0" err="1"/>
                  <a:t>ext_data_in</a:t>
                </a:r>
                <a:r>
                  <a:rPr lang="en-US" altLang="ko-KR" dirty="0"/>
                  <a:t> for the next FFT set</a:t>
                </a:r>
              </a:p>
              <a:p>
                <a:r>
                  <a:rPr lang="en-US" altLang="ko-KR" dirty="0"/>
                  <a:t>Set T+1</a:t>
                </a:r>
              </a:p>
              <a:p>
                <a:pPr lvl="1"/>
                <a:r>
                  <a:rPr lang="en-US" altLang="ko-KR" dirty="0"/>
                  <a:t>Stage1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31573AD-E6F2-C177-A2C7-5A74FA7D7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124744"/>
                <a:ext cx="7772400" cy="4810125"/>
              </a:xfrm>
              <a:blipFill>
                <a:blip r:embed="rId2"/>
                <a:stretch>
                  <a:fillRect l="-1098" t="-887" r="-10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 descr="스크린샷, 텍스트, 번호, 폰트이(가) 표시된 사진">
            <a:extLst>
              <a:ext uri="{FF2B5EF4-FFF2-40B4-BE49-F238E27FC236}">
                <a16:creationId xmlns:a16="http://schemas.microsoft.com/office/drawing/2014/main" id="{FD485111-8068-AB28-AA80-47AE4FC6F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" y="4797152"/>
            <a:ext cx="8953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17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56D4D-C8A1-1E68-3227-CB824D09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16ED7-0860-EFCE-1A51-3EDA97BF6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RD address and WR address is same in each stage</a:t>
            </a:r>
          </a:p>
          <a:p>
            <a:pPr lvl="1"/>
            <a:r>
              <a:rPr lang="en-US" altLang="ko-KR" dirty="0"/>
              <a:t>In-place</a:t>
            </a:r>
          </a:p>
          <a:p>
            <a:pPr lvl="1"/>
            <a:r>
              <a:rPr lang="en-US" altLang="ko-KR" dirty="0"/>
              <a:t>If RD in AMEM (0,2), then WR in BMEM (0,2)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AMEM, BMEM Address</a:t>
            </a:r>
          </a:p>
          <a:p>
            <a:pPr lvl="1"/>
            <a:r>
              <a:rPr lang="en-US" altLang="ko-KR" dirty="0"/>
              <a:t>Pre-stage (</a:t>
            </a:r>
            <a:r>
              <a:rPr lang="en-US" altLang="ko-KR" dirty="0" err="1"/>
              <a:t>ext_data_in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Write AMEM)</a:t>
            </a:r>
            <a:endParaRPr lang="en-US" altLang="ko-KR" dirty="0"/>
          </a:p>
          <a:p>
            <a:pPr lvl="1"/>
            <a:r>
              <a:rPr lang="en-US" altLang="ko-KR" dirty="0"/>
              <a:t>Stage1 (Read AMEM </a:t>
            </a:r>
            <a:r>
              <a:rPr lang="en-US" altLang="ko-KR" dirty="0">
                <a:sym typeface="Wingdings" panose="05000000000000000000" pitchFamily="2" charset="2"/>
              </a:rPr>
              <a:t> Write BMEM)</a:t>
            </a:r>
          </a:p>
          <a:p>
            <a:pPr lvl="1"/>
            <a:r>
              <a:rPr lang="en-US" altLang="ko-KR" dirty="0"/>
              <a:t>Stage2 (Read BMEM </a:t>
            </a:r>
            <a:r>
              <a:rPr lang="en-US" altLang="ko-KR" dirty="0">
                <a:sym typeface="Wingdings" panose="05000000000000000000" pitchFamily="2" charset="2"/>
              </a:rPr>
              <a:t> Read AMEM)</a:t>
            </a:r>
            <a:endParaRPr lang="en-US" altLang="ko-KR" dirty="0"/>
          </a:p>
          <a:p>
            <a:pPr lvl="1"/>
            <a:r>
              <a:rPr lang="en-US" altLang="ko-KR" dirty="0"/>
              <a:t>Stage3 (Read AMEM </a:t>
            </a:r>
            <a:r>
              <a:rPr lang="en-US" altLang="ko-KR" dirty="0">
                <a:sym typeface="Wingdings" panose="05000000000000000000" pitchFamily="2" charset="2"/>
              </a:rPr>
              <a:t> Write BMEM)</a:t>
            </a:r>
            <a:endParaRPr lang="en-US" altLang="ko-KR" dirty="0"/>
          </a:p>
          <a:p>
            <a:pPr lvl="1"/>
            <a:r>
              <a:rPr lang="en-US" altLang="ko-KR" dirty="0"/>
              <a:t>Stage4 (Read BMEM </a:t>
            </a:r>
            <a:r>
              <a:rPr lang="en-US" altLang="ko-KR" dirty="0">
                <a:sym typeface="Wingdings" panose="05000000000000000000" pitchFamily="2" charset="2"/>
              </a:rPr>
              <a:t> Write OMEM)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Same for 64pt, the only change is N = 6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535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1929-0BC5-67B3-5169-2BF40349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3BDBF-93F5-033A-5B6C-DB0D9FC69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OMEM Address</a:t>
            </a:r>
          </a:p>
          <a:p>
            <a:pPr lvl="1"/>
            <a:r>
              <a:rPr lang="en-US" altLang="ko-KR" dirty="0"/>
              <a:t>Same as BMEM address in Stage4; (k,k+8), k = 0 ~ 7</a:t>
            </a:r>
          </a:p>
          <a:p>
            <a:pPr lvl="1"/>
            <a:r>
              <a:rPr lang="en-US" altLang="ko-KR" dirty="0"/>
              <a:t>Same as </a:t>
            </a:r>
            <a:r>
              <a:rPr lang="en-US" altLang="ko-KR" dirty="0" err="1"/>
              <a:t>cnt_out</a:t>
            </a:r>
            <a:r>
              <a:rPr lang="en-US" altLang="ko-KR" dirty="0"/>
              <a:t> in the next set Stage1</a:t>
            </a:r>
          </a:p>
          <a:p>
            <a:pPr lvl="1"/>
            <a:r>
              <a:rPr lang="en-US" altLang="ko-KR" dirty="0"/>
              <a:t>Bit-reversal input &gt;&gt; Natural order output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ROM Address</a:t>
            </a:r>
          </a:p>
          <a:p>
            <a:pPr lvl="1"/>
            <a:r>
              <a:rPr lang="en-US" altLang="ko-KR" dirty="0"/>
              <a:t>Stage1; 0</a:t>
            </a:r>
          </a:p>
          <a:p>
            <a:pPr lvl="1"/>
            <a:r>
              <a:rPr lang="en-US" altLang="ko-KR" dirty="0"/>
              <a:t>Stage2; </a:t>
            </a:r>
            <a:r>
              <a:rPr lang="en-US" altLang="ko-KR" dirty="0">
                <a:latin typeface="Consolas" panose="020B0609020204030204" pitchFamily="49" charset="0"/>
              </a:rPr>
              <a:t>{0, </a:t>
            </a:r>
            <a:r>
              <a:rPr lang="en-US" altLang="ko-KR" dirty="0" err="1">
                <a:latin typeface="Consolas" panose="020B0609020204030204" pitchFamily="49" charset="0"/>
              </a:rPr>
              <a:t>cnt</a:t>
            </a:r>
            <a:r>
              <a:rPr lang="en-US" altLang="ko-KR" dirty="0">
                <a:latin typeface="Consolas" panose="020B0609020204030204" pitchFamily="49" charset="0"/>
              </a:rPr>
              <a:t>[0], 0, 0}//4</a:t>
            </a:r>
            <a:r>
              <a:rPr lang="ko-KR" altLang="en-US" dirty="0">
                <a:latin typeface="Consolas" panose="020B0609020204030204" pitchFamily="49" charset="0"/>
              </a:rPr>
              <a:t>*</a:t>
            </a:r>
            <a:r>
              <a:rPr lang="en-US" altLang="ko-KR" dirty="0" err="1">
                <a:latin typeface="Consolas" panose="020B0609020204030204" pitchFamily="49" charset="0"/>
              </a:rPr>
              <a:t>cnt</a:t>
            </a:r>
            <a:r>
              <a:rPr lang="en-US" altLang="ko-KR" dirty="0">
                <a:latin typeface="Consolas" panose="020B0609020204030204" pitchFamily="49" charset="0"/>
              </a:rPr>
              <a:t>[0]</a:t>
            </a:r>
          </a:p>
          <a:p>
            <a:pPr lvl="1"/>
            <a:r>
              <a:rPr lang="en-US" altLang="ko-KR" dirty="0"/>
              <a:t>Stage3; </a:t>
            </a:r>
            <a:r>
              <a:rPr lang="en-US" altLang="ko-KR" dirty="0">
                <a:latin typeface="Consolas" panose="020B0609020204030204" pitchFamily="49" charset="0"/>
              </a:rPr>
              <a:t>{0, </a:t>
            </a:r>
            <a:r>
              <a:rPr lang="en-US" altLang="ko-KR" dirty="0" err="1">
                <a:latin typeface="Consolas" panose="020B0609020204030204" pitchFamily="49" charset="0"/>
              </a:rPr>
              <a:t>cnt</a:t>
            </a:r>
            <a:r>
              <a:rPr lang="en-US" altLang="ko-KR" dirty="0">
                <a:latin typeface="Consolas" panose="020B0609020204030204" pitchFamily="49" charset="0"/>
              </a:rPr>
              <a:t>[1], </a:t>
            </a:r>
            <a:r>
              <a:rPr lang="en-US" altLang="ko-KR" dirty="0" err="1">
                <a:latin typeface="Consolas" panose="020B0609020204030204" pitchFamily="49" charset="0"/>
              </a:rPr>
              <a:t>cnt</a:t>
            </a:r>
            <a:r>
              <a:rPr lang="en-US" altLang="ko-KR" dirty="0">
                <a:latin typeface="Consolas" panose="020B0609020204030204" pitchFamily="49" charset="0"/>
              </a:rPr>
              <a:t>[0], 0}//4</a:t>
            </a:r>
            <a:r>
              <a:rPr lang="ko-KR" altLang="en-US" dirty="0">
                <a:latin typeface="Consolas" panose="020B0609020204030204" pitchFamily="49" charset="0"/>
              </a:rPr>
              <a:t>*</a:t>
            </a:r>
            <a:r>
              <a:rPr lang="en-US" altLang="ko-KR" dirty="0" err="1">
                <a:latin typeface="Consolas" panose="020B0609020204030204" pitchFamily="49" charset="0"/>
              </a:rPr>
              <a:t>cnt</a:t>
            </a:r>
            <a:r>
              <a:rPr lang="en-US" altLang="ko-KR" dirty="0">
                <a:latin typeface="Consolas" panose="020B0609020204030204" pitchFamily="49" charset="0"/>
              </a:rPr>
              <a:t>[1]+2</a:t>
            </a:r>
            <a:r>
              <a:rPr lang="ko-KR" altLang="en-US" dirty="0">
                <a:latin typeface="Consolas" panose="020B0609020204030204" pitchFamily="49" charset="0"/>
              </a:rPr>
              <a:t>*</a:t>
            </a:r>
            <a:r>
              <a:rPr lang="en-US" altLang="ko-KR" dirty="0" err="1">
                <a:latin typeface="Consolas" panose="020B0609020204030204" pitchFamily="49" charset="0"/>
              </a:rPr>
              <a:t>cnt</a:t>
            </a:r>
            <a:r>
              <a:rPr lang="en-US" altLang="ko-KR" dirty="0">
                <a:latin typeface="Consolas" panose="020B0609020204030204" pitchFamily="49" charset="0"/>
              </a:rPr>
              <a:t>[0]</a:t>
            </a:r>
          </a:p>
          <a:p>
            <a:pPr lvl="1"/>
            <a:r>
              <a:rPr lang="en-US" altLang="ko-KR" dirty="0"/>
              <a:t>Stage4; Same as </a:t>
            </a:r>
            <a:r>
              <a:rPr lang="en-US" altLang="ko-KR" dirty="0" err="1"/>
              <a:t>cnt</a:t>
            </a:r>
            <a:r>
              <a:rPr lang="en-US" altLang="ko-KR" dirty="0"/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198192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E3F3F-6849-E4D0-0E0E-6BB8211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15A95-4699-E639-5979-AA084C5E0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DFT(Discrete Fourier Transform)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Computation of DFT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N=4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16 Complex Multiplication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12 Complex Addition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8D9C5BD-2606-C1F3-C13E-1C386B35A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71132"/>
            <a:ext cx="3979775" cy="112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7D31EE-AA61-5EAC-2B47-2D7DB21D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3429000"/>
            <a:ext cx="3096344" cy="116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3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9567E-6F4D-4591-AE99-ACD979ED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A26E0-9964-429E-800B-576C1BB0B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Addresses for 16pt FFT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A373C-AE6D-5E18-A692-D02EEAE3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4" y="1556792"/>
            <a:ext cx="8317131" cy="45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35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C231D-A089-72D2-002A-6A74972F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64pt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5856A-EB79-CD18-6750-06AD0D0C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FFT 64pt shares the same architecture with 16pt but,</a:t>
            </a:r>
          </a:p>
          <a:p>
            <a:pPr lvl="1"/>
            <a:r>
              <a:rPr lang="en-US" altLang="ko-KR" dirty="0"/>
              <a:t>Address bit-width has increased; N = 4 &gt;&gt; N = 6</a:t>
            </a:r>
          </a:p>
          <a:p>
            <a:pPr lvl="1"/>
            <a:r>
              <a:rPr lang="en-US" altLang="ko-KR" dirty="0"/>
              <a:t>Two more stages; 6 – 4 = 2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**</a:t>
            </a:r>
            <a:r>
              <a:rPr lang="en-US" altLang="ko-KR" dirty="0"/>
              <a:t>N + 2 cycles per stage; 66 cycles</a:t>
            </a:r>
          </a:p>
          <a:p>
            <a:pPr lvl="1"/>
            <a:r>
              <a:rPr lang="en-US" altLang="ko-KR" dirty="0"/>
              <a:t>All modules are reusable, but controller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5E3063-A464-8983-B3E1-4D9D7B17C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2996952"/>
            <a:ext cx="9144000" cy="33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88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BEBAD-A213-5A4C-E72E-016D4DB8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64pt DIT MBFFT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2E94E4E-6874-33D6-8B9C-ED27EDF47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Two more stage parameters</a:t>
                </a:r>
              </a:p>
              <a:p>
                <a:pPr lvl="1"/>
                <a:r>
                  <a:rPr lang="en-US" altLang="ko-KR" dirty="0"/>
                  <a:t>Stage 5 and 6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LCNT is now 66</a:t>
                </a:r>
              </a:p>
              <a:p>
                <a:pPr lvl="1"/>
                <a:r>
                  <a:rPr lang="en-US" altLang="ko-KR" dirty="0"/>
                  <a:t>Pipeline depth = 3</a:t>
                </a:r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Address distance of each BF for Stage 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Stage5 (0,16), (1,17), (2,18), … , (46, 62), (47,63)</a:t>
                </a:r>
              </a:p>
              <a:p>
                <a:pPr lvl="1"/>
                <a:r>
                  <a:rPr lang="en-US" altLang="ko-KR" dirty="0"/>
                  <a:t>Stage6 (0,32), (1,33), (2,34), … , (15,47), (31,63)</a:t>
                </a:r>
                <a:endParaRPr lang="ko-KR" altLang="en-US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2E94E4E-6874-33D6-8B9C-ED27EDF47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0" t="-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BC92A3A-998F-F817-5D33-DA40FFAC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922337"/>
            <a:ext cx="2320230" cy="23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67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494B6-8399-74D5-F38D-FAE53A9D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Radix-2 64pt DIT MBFFT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8C7E6-7B01-3A92-EE99-EA1F1FD36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Addresses for 64pt FFT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D4C134-88D7-BDFD-18C4-32A4840E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6" y="1556792"/>
            <a:ext cx="8040307" cy="46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8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1929-0BC5-67B3-5169-2BF40349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5563"/>
            <a:ext cx="8534400" cy="709612"/>
          </a:xfrm>
        </p:spPr>
        <p:txBody>
          <a:bodyPr wrap="square" anchor="ctr">
            <a:normAutofit/>
          </a:bodyPr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CC44E34-D76E-A2FD-89B6-F34B4EBF7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395789"/>
              </p:ext>
            </p:extLst>
          </p:nvPr>
        </p:nvGraphicFramePr>
        <p:xfrm>
          <a:off x="1547664" y="980728"/>
          <a:ext cx="5904654" cy="52274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43522">
                  <a:extLst>
                    <a:ext uri="{9D8B030D-6E8A-4147-A177-3AD203B41FA5}">
                      <a16:colId xmlns:a16="http://schemas.microsoft.com/office/drawing/2014/main" val="532462114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2928103442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2955186204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2572991445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349794254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1674484442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1496412817"/>
                    </a:ext>
                  </a:extLst>
                </a:gridCol>
              </a:tblGrid>
              <a:tr h="275129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AMEM(32x16)</a:t>
                      </a:r>
                      <a:endParaRPr sz="1200" dirty="0"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249508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cstate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IDLE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STAGE_1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STAGE_2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STAGE_3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STAGE_4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STAGE_1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79728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data_wr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data_wr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data_wr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73536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x[0]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32529233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x[8]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x[8]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x2[8]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x2[8]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54856040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x[4]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b[2]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309499602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x[12]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84452706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x[2]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x[2]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70472153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x[10]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b[5]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b[5]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974535777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x[6]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x[6]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b[6]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b[6]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x2[6]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x2[6]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566644244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x[14]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b[7]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b[7]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93769249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b[8]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b[8]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4095730956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x[9]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x[9]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b[9]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b[9]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x2[9]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x2[9]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494091904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x[5]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48668139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x[13]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x[13]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b[11]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b[11]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174219557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x[3]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x[3]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179165428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x[11]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x[11]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b[13]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b[13]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529298759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x[7]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x[7]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370966026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b[15]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x2[15]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43983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224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1929-0BC5-67B3-5169-2BF40349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5563"/>
            <a:ext cx="8534400" cy="709612"/>
          </a:xfrm>
        </p:spPr>
        <p:txBody>
          <a:bodyPr wrap="square" anchor="ctr">
            <a:normAutofit/>
          </a:bodyPr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CC44E34-D76E-A2FD-89B6-F34B4EBF7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548842"/>
              </p:ext>
            </p:extLst>
          </p:nvPr>
        </p:nvGraphicFramePr>
        <p:xfrm>
          <a:off x="1547664" y="980728"/>
          <a:ext cx="5904654" cy="52274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43522">
                  <a:extLst>
                    <a:ext uri="{9D8B030D-6E8A-4147-A177-3AD203B41FA5}">
                      <a16:colId xmlns:a16="http://schemas.microsoft.com/office/drawing/2014/main" val="532462114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2928103442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2955186204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2572991445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349794254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1674484442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1496412817"/>
                    </a:ext>
                  </a:extLst>
                </a:gridCol>
              </a:tblGrid>
              <a:tr h="275129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BMEM(32x16)</a:t>
                      </a:r>
                      <a:endParaRPr sz="1200" dirty="0"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249508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cstate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IDLE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STAGE_1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STAGE_2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STAGE_3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STAGE_4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STAGE_1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79728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data_wr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data_wr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data_wr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73536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a2[0]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32529233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a[1]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a2[1]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54856040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a[2]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a2[2]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309499602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a2[3]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84452706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a[4]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a2[4]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70472153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a2[5]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974535777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a[6]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a[6]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a2[6]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566644244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a2[7]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93769249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a2[8]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4095730956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a[9]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a[9]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c[9]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c[9]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a2[9]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494091904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a2[10]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48668139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a[11]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a[11]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c[11]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c[11]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a2[11]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174219557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c[12]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a2[12]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179165428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a[13]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a[13]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c[13]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c[13]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a2[13]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529298759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a2[14]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370966026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a2[15]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43983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00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1929-0BC5-67B3-5169-2BF40349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5563"/>
            <a:ext cx="8534400" cy="709612"/>
          </a:xfrm>
        </p:spPr>
        <p:txBody>
          <a:bodyPr wrap="square" anchor="ctr">
            <a:normAutofit/>
          </a:bodyPr>
          <a:lstStyle/>
          <a:p>
            <a:r>
              <a:rPr lang="en-US" altLang="ko-KR" dirty="0"/>
              <a:t>Radix-2 16pt DIT MBFFT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CC44E34-D76E-A2FD-89B6-F34B4EBF7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93634"/>
              </p:ext>
            </p:extLst>
          </p:nvPr>
        </p:nvGraphicFramePr>
        <p:xfrm>
          <a:off x="1753403" y="989904"/>
          <a:ext cx="2530566" cy="52274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43522">
                  <a:extLst>
                    <a:ext uri="{9D8B030D-6E8A-4147-A177-3AD203B41FA5}">
                      <a16:colId xmlns:a16="http://schemas.microsoft.com/office/drawing/2014/main" val="532462114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1674484442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1496412817"/>
                    </a:ext>
                  </a:extLst>
                </a:gridCol>
              </a:tblGrid>
              <a:tr h="275129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OMEM(32X16)</a:t>
                      </a:r>
                      <a:endParaRPr sz="1200" dirty="0"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249508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cstate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STAGE_4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STAGE_1</a:t>
                      </a:r>
                      <a:endParaRPr lang="ko-KR" altLang="en-U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79728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data_wr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data_rd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73536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32529233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54856040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309499602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84452706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770472153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974535777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[6]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[6]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566644244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93769249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[8]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[8]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4095730956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[9]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[9]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494091904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348668139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174219557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179165428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1529298759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370966026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[15]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/>
                </a:tc>
                <a:extLst>
                  <a:ext uri="{0D108BD9-81ED-4DB2-BD59-A6C34878D82A}">
                    <a16:rowId xmlns:a16="http://schemas.microsoft.com/office/drawing/2014/main" val="24398313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B7B2BA4-5187-3F9A-F6FA-339BC81F4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388391"/>
              </p:ext>
            </p:extLst>
          </p:nvPr>
        </p:nvGraphicFramePr>
        <p:xfrm>
          <a:off x="4860032" y="989904"/>
          <a:ext cx="1687044" cy="27512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43522">
                  <a:extLst>
                    <a:ext uri="{9D8B030D-6E8A-4147-A177-3AD203B41FA5}">
                      <a16:colId xmlns:a16="http://schemas.microsoft.com/office/drawing/2014/main" val="532462114"/>
                    </a:ext>
                  </a:extLst>
                </a:gridCol>
                <a:gridCol w="843522">
                  <a:extLst>
                    <a:ext uri="{9D8B030D-6E8A-4147-A177-3AD203B41FA5}">
                      <a16:colId xmlns:a16="http://schemas.microsoft.com/office/drawing/2014/main" val="2928103442"/>
                    </a:ext>
                  </a:extLst>
                </a:gridCol>
              </a:tblGrid>
              <a:tr h="27512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Consolas" panose="020B0609020204030204" pitchFamily="49" charset="0"/>
                        </a:rPr>
                        <a:t>CROM(32x8)</a:t>
                      </a:r>
                      <a:endParaRPr sz="1200" dirty="0">
                        <a:latin typeface="Consolas" panose="020B0609020204030204" pitchFamily="49" charset="0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/>
                </a:tc>
                <a:extLst>
                  <a:ext uri="{0D108BD9-81ED-4DB2-BD59-A6C34878D82A}">
                    <a16:rowId xmlns:a16="http://schemas.microsoft.com/office/drawing/2014/main" val="2068249508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73536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00007FFE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2529233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CF047642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54856040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A57E5A82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9499602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onsolas" panose="020B0609020204030204" pitchFamily="49" charset="0"/>
                        </a:rPr>
                        <a:t>89BE30FC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4527065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80020000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0472153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89BECF04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4535777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A57EA57E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6644244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CF0489BE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769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203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4AE91-8A8C-3551-EA36-6CB42CC6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STAGE_1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32637B-624F-3118-9F69-2088D6934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3F7A8B-7A94-2739-319F-F965147E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836712"/>
            <a:ext cx="9144000" cy="56294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2152CA-4633-274B-5510-C217ED47AB59}"/>
              </a:ext>
            </a:extLst>
          </p:cNvPr>
          <p:cNvSpPr/>
          <p:nvPr/>
        </p:nvSpPr>
        <p:spPr bwMode="auto">
          <a:xfrm flipV="1">
            <a:off x="2987824" y="3356989"/>
            <a:ext cx="6156176" cy="36004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946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01307-F903-A337-7C01-AA3B8C84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STAGE_2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D38E0-18B2-78C6-7676-2E8306AF0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8CEBB4-1C9E-6903-D1AC-6617DE31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175"/>
            <a:ext cx="9144000" cy="55441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F43C00-89A0-7B3C-ADEC-8E4E9F7B92B1}"/>
              </a:ext>
            </a:extLst>
          </p:cNvPr>
          <p:cNvSpPr/>
          <p:nvPr/>
        </p:nvSpPr>
        <p:spPr bwMode="auto">
          <a:xfrm flipV="1">
            <a:off x="2483768" y="2786123"/>
            <a:ext cx="6660232" cy="42685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042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0A2A9-35BD-A886-EE27-3F68C6A7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STAGE_3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17C04-FBE1-E095-9E22-76B388BC1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694A0A-7EF6-36BD-3C48-914DB0767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539"/>
            <a:ext cx="9144000" cy="55447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4C93DEE-0980-8925-EB52-0D1F0C277700}"/>
              </a:ext>
            </a:extLst>
          </p:cNvPr>
          <p:cNvSpPr/>
          <p:nvPr/>
        </p:nvSpPr>
        <p:spPr bwMode="auto">
          <a:xfrm flipV="1">
            <a:off x="2555776" y="3309596"/>
            <a:ext cx="6588224" cy="4794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76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285E1-837B-F839-961D-DC7183FC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E4F57-D29E-2C15-EFA6-A0D1622F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2CB8-51DC-CAB3-90FF-8454CDAB1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24744"/>
            <a:ext cx="7772400" cy="4810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Computation of DFT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CD52770-1116-11B5-5CED-69D909029B8A}"/>
              </a:ext>
            </a:extLst>
          </p:cNvPr>
          <p:cNvGraphicFramePr>
            <a:graphicFrameLocks noGrp="1"/>
          </p:cNvGraphicFramePr>
          <p:nvPr/>
        </p:nvGraphicFramePr>
        <p:xfrm>
          <a:off x="1691680" y="1772816"/>
          <a:ext cx="6096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768223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428307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98577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# of Multiplication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# of Addition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172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5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727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59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N</a:t>
                      </a:r>
                      <a:r>
                        <a:rPr lang="en-US" altLang="ko-KR" sz="1800" baseline="30000" dirty="0"/>
                        <a:t>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N(N-1)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09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326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B407C-E83C-CA37-8BE3-156461C9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STAGE_4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0874A1-76F8-9C09-02E6-2C5C6B79E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60DB3A-0682-AAEA-701E-94C35862B6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796006"/>
            <a:ext cx="9144000" cy="5513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914C71-909A-084D-A456-8F7EDF8972C1}"/>
              </a:ext>
            </a:extLst>
          </p:cNvPr>
          <p:cNvSpPr/>
          <p:nvPr/>
        </p:nvSpPr>
        <p:spPr bwMode="auto">
          <a:xfrm flipV="1">
            <a:off x="2553816" y="3816272"/>
            <a:ext cx="6623720" cy="40481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2CA9FC-C0E0-BFEB-7857-16D03F64514D}"/>
              </a:ext>
            </a:extLst>
          </p:cNvPr>
          <p:cNvSpPr/>
          <p:nvPr/>
        </p:nvSpPr>
        <p:spPr bwMode="auto">
          <a:xfrm flipV="1">
            <a:off x="1691680" y="3367132"/>
            <a:ext cx="6623720" cy="40481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78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126E5-E2A6-00D4-E163-3552F25C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CEAB8-7175-FF60-AE7A-FF0A0C967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1B212-EDC1-F4F3-0C13-D016269D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4978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B307C7-231E-FEE2-B18C-DCCC89029FE2}"/>
              </a:ext>
            </a:extLst>
          </p:cNvPr>
          <p:cNvSpPr/>
          <p:nvPr/>
        </p:nvSpPr>
        <p:spPr bwMode="auto">
          <a:xfrm flipV="1">
            <a:off x="2195736" y="4149080"/>
            <a:ext cx="6192688" cy="21602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725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25FE9-4B3C-2F0E-E642-201A05BA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Simulation 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F12BE-01DF-0C4A-B40D-5FEA44C62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SPBRAM 16pt</a:t>
            </a:r>
          </a:p>
          <a:p>
            <a:pPr lvl="1"/>
            <a:r>
              <a:rPr lang="en-US" altLang="ko-KR" dirty="0"/>
              <a:t>Behavioral simulation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Post-Synthesis Timing simulation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Post-Implementation Timing simulation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1AC528-D09D-81AA-7C36-22607987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88840"/>
            <a:ext cx="6480720" cy="8714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87DCAE-5162-0BDE-219A-BED77ACA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423696"/>
            <a:ext cx="6624736" cy="962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2B8469-B69F-BC3E-9130-24CC04F6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664" y="4949540"/>
            <a:ext cx="6706728" cy="92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07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4F428-E936-9B3C-2E9F-B49249BB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Simulation 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0166F-EE67-7DDD-C032-0C6AFEEE1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SPBRAM 16pt</a:t>
            </a:r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1F9FFF-D127-06FB-515B-D17F29497A57}"/>
              </a:ext>
            </a:extLst>
          </p:cNvPr>
          <p:cNvGrpSpPr/>
          <p:nvPr/>
        </p:nvGrpSpPr>
        <p:grpSpPr>
          <a:xfrm>
            <a:off x="684213" y="1474432"/>
            <a:ext cx="7920880" cy="4464496"/>
            <a:chOff x="630466" y="1697891"/>
            <a:chExt cx="7503746" cy="40218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09124BA-8219-25C6-504F-B78F9B430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466" y="1753191"/>
              <a:ext cx="3100317" cy="119281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F33C347-92C2-4364-782F-3EA30923C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164" y="2940822"/>
              <a:ext cx="3039481" cy="137810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0D659A0-9445-985F-1E26-D05CFF762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64" y="4318924"/>
              <a:ext cx="3075619" cy="140085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8E4BB88-C9DA-C404-9DC7-85BEEA3E8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7904" y="1697891"/>
              <a:ext cx="4426308" cy="3626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757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706B5-FC55-0A6A-C405-78538725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Simulation 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6FEA7-D29D-598B-4424-7F1FA5A02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SPBRAM 64pt</a:t>
            </a:r>
          </a:p>
          <a:p>
            <a:pPr lvl="1"/>
            <a:r>
              <a:rPr lang="en-US" altLang="ko-KR" dirty="0"/>
              <a:t>Behavioral simulation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Post-Synthesis Timing simulation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Post-Implementation Timing simulation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0118CE-6663-828B-60EE-7DA66242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41" y="1988840"/>
            <a:ext cx="6876256" cy="928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99F73B-22F9-82F3-5D76-916566C9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41" y="3436434"/>
            <a:ext cx="7192629" cy="1008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EAD9A0-A39B-8B3E-8772-4F9EA5339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40" y="4963469"/>
            <a:ext cx="7022179" cy="97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7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C4ABD-7EBA-C524-6EBE-B6596130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Simulation 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AEC45-F633-FF95-B69B-F6B683AAA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SPBRAM 64pt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7E3891-17B2-A1D6-1632-0EAEE3C0BEB2}"/>
              </a:ext>
            </a:extLst>
          </p:cNvPr>
          <p:cNvGrpSpPr/>
          <p:nvPr/>
        </p:nvGrpSpPr>
        <p:grpSpPr>
          <a:xfrm>
            <a:off x="539552" y="1628800"/>
            <a:ext cx="8202308" cy="4306863"/>
            <a:chOff x="388927" y="1628800"/>
            <a:chExt cx="8352933" cy="419646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EEE53AB-7549-6C7D-3A99-7654A08B7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927" y="1628800"/>
              <a:ext cx="3167707" cy="122538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DE85F0B-4023-BD35-FBE1-094C9F1C4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82" y="2854189"/>
              <a:ext cx="3160451" cy="150382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F3378A1-3E5A-4949-B2CB-83BD19944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182" y="4358017"/>
              <a:ext cx="3160451" cy="146537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1CB28B3-C816-FF6F-4189-76AAF276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1628800"/>
              <a:ext cx="5177972" cy="4196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12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94235-5FBE-CD9C-02AD-714BE20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BDC6BD-98B4-F4AC-3385-2028B9369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Operation Cycles</a:t>
            </a:r>
          </a:p>
          <a:p>
            <a:pPr lvl="1"/>
            <a:r>
              <a:rPr lang="en-US" altLang="ko-KR" dirty="0"/>
              <a:t>External data write into AMEM</a:t>
            </a:r>
          </a:p>
          <a:p>
            <a:pPr lvl="1"/>
            <a:r>
              <a:rPr lang="en-US" altLang="ko-KR" dirty="0"/>
              <a:t>Cycle 0: Read assert to AMEM in bit-reversed order</a:t>
            </a:r>
          </a:p>
          <a:p>
            <a:pPr lvl="1"/>
            <a:r>
              <a:rPr lang="en-US" altLang="ko-KR" dirty="0"/>
              <a:t>Cycle 1: Mem data &gt;&gt; REG_A</a:t>
            </a:r>
          </a:p>
          <a:p>
            <a:pPr lvl="1"/>
            <a:r>
              <a:rPr lang="en-US" altLang="ko-KR" dirty="0"/>
              <a:t>Cycle 2: MEM data &gt;&gt; MULT &gt;&gt; REG_B</a:t>
            </a:r>
          </a:p>
          <a:p>
            <a:pPr lvl="1"/>
            <a:r>
              <a:rPr lang="en-US" altLang="ko-KR" dirty="0"/>
              <a:t>Cycle 3: REG_A, REG_B &gt;&gt; REG_C, out_BF1</a:t>
            </a:r>
          </a:p>
          <a:p>
            <a:pPr lvl="1"/>
            <a:r>
              <a:rPr lang="en-US" altLang="ko-KR" dirty="0"/>
              <a:t>Cycle 4: REG_C &gt;&gt; BMEM</a:t>
            </a:r>
          </a:p>
          <a:p>
            <a:pPr lvl="1"/>
            <a:r>
              <a:rPr lang="en-US" altLang="ko-KR" dirty="0"/>
              <a:t>Cycle 5: out_BF1 &gt;&gt; BMEM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0174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DD3-E291-1E6A-45BB-C1FACF822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92509-5EFA-A784-6311-F03E5C51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Stage, Butterfly Unit, Index (</a:t>
            </a:r>
            <a:r>
              <a:rPr lang="en-US" altLang="ko-KR" dirty="0" err="1"/>
              <a:t>n,b,k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n = [0, log2(N) - 1]</a:t>
            </a:r>
          </a:p>
          <a:p>
            <a:pPr lvl="1"/>
            <a:r>
              <a:rPr lang="en-US" altLang="ko-KR" dirty="0"/>
              <a:t>b = [0, N/2**n - 1]</a:t>
            </a:r>
          </a:p>
          <a:p>
            <a:pPr lvl="1"/>
            <a:r>
              <a:rPr lang="en-US" altLang="ko-KR" dirty="0"/>
              <a:t>k = [0, 2**n - 1]</a:t>
            </a:r>
          </a:p>
          <a:p>
            <a:pPr lvl="1"/>
            <a:r>
              <a:rPr lang="en-US" altLang="ko-KR" dirty="0"/>
              <a:t>N = 16 points</a:t>
            </a:r>
          </a:p>
          <a:p>
            <a:pPr lvl="2"/>
            <a:r>
              <a:rPr lang="en-US" altLang="ko-KR" dirty="0"/>
              <a:t>x[0] &gt;&gt; (0,0,0)</a:t>
            </a:r>
          </a:p>
          <a:p>
            <a:pPr lvl="2"/>
            <a:r>
              <a:rPr lang="en-US" altLang="ko-KR" dirty="0"/>
              <a:t>x[6] &gt;&gt; (0,3,0)</a:t>
            </a:r>
          </a:p>
          <a:p>
            <a:pPr lvl="2"/>
            <a:r>
              <a:rPr lang="en-US" altLang="ko-KR" dirty="0"/>
              <a:t>a[2] &gt;&gt; (0,0,1)</a:t>
            </a:r>
          </a:p>
          <a:p>
            <a:pPr lvl="2"/>
            <a:r>
              <a:rPr lang="en-US" altLang="ko-KR" dirty="0"/>
              <a:t>b[7] &gt;&gt; (2,0,7)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02B962AD-CDBC-F75F-CD45-74778E4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7" r="15149"/>
          <a:stretch/>
        </p:blipFill>
        <p:spPr bwMode="auto">
          <a:xfrm>
            <a:off x="4677110" y="1929575"/>
            <a:ext cx="3312368" cy="37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F0738E33-76E0-AFD4-FE5C-E5752B5B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132856"/>
            <a:ext cx="4517776" cy="327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113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62454-A4BF-AB79-2C65-23874027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6FFC4-6BFE-6F1D-B8C7-2403E4C91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addr</a:t>
            </a:r>
            <a:endParaRPr lang="en-US" altLang="ko-KR" dirty="0"/>
          </a:p>
          <a:p>
            <a:pPr lvl="1"/>
            <a:r>
              <a:rPr lang="en-US" altLang="ko-KR" dirty="0"/>
              <a:t>(1 &lt;&lt; </a:t>
            </a:r>
            <a:r>
              <a:rPr lang="en-US" altLang="ko-KR" dirty="0" err="1"/>
              <a:t>cnt_n</a:t>
            </a:r>
            <a:r>
              <a:rPr lang="en-US" altLang="ko-KR" dirty="0"/>
              <a:t>)</a:t>
            </a:r>
            <a:r>
              <a:rPr lang="ko-KR" altLang="en-US" dirty="0"/>
              <a:t>*</a:t>
            </a:r>
            <a:r>
              <a:rPr lang="en-US" altLang="ko-KR" dirty="0" err="1"/>
              <a:t>cnt_b</a:t>
            </a:r>
            <a:r>
              <a:rPr lang="en-US" altLang="ko-KR" dirty="0"/>
              <a:t> + </a:t>
            </a:r>
            <a:r>
              <a:rPr lang="en-US" altLang="ko-KR" dirty="0" err="1"/>
              <a:t>cnt_k</a:t>
            </a:r>
            <a:r>
              <a:rPr lang="en-US" altLang="ko-KR" dirty="0"/>
              <a:t> + </a:t>
            </a:r>
            <a:r>
              <a:rPr lang="en-US" altLang="ko-KR" dirty="0" err="1"/>
              <a:t>cnt_i</a:t>
            </a:r>
            <a:r>
              <a:rPr lang="ko-KR" altLang="en-US" dirty="0"/>
              <a:t>*</a:t>
            </a:r>
            <a:r>
              <a:rPr lang="en-US" altLang="ko-KR" dirty="0"/>
              <a:t>(1 &lt;&lt; (</a:t>
            </a:r>
            <a:r>
              <a:rPr lang="en-US" altLang="ko-KR" dirty="0" err="1"/>
              <a:t>cnt_n</a:t>
            </a:r>
            <a:r>
              <a:rPr lang="en-US" altLang="ko-KR" dirty="0"/>
              <a:t> - 1))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addr_CROM</a:t>
            </a:r>
            <a:endParaRPr lang="en-US" altLang="ko-KR" dirty="0"/>
          </a:p>
          <a:p>
            <a:pPr lvl="1"/>
            <a:r>
              <a:rPr lang="en-US" altLang="ko-KR" dirty="0"/>
              <a:t>(1 &lt;&lt; (N-</a:t>
            </a:r>
            <a:r>
              <a:rPr lang="en-US" altLang="ko-KR" dirty="0" err="1"/>
              <a:t>cnt_n</a:t>
            </a:r>
            <a:r>
              <a:rPr lang="en-US" altLang="ko-KR" dirty="0"/>
              <a:t>))</a:t>
            </a:r>
            <a:r>
              <a:rPr lang="ko-KR" altLang="en-US" dirty="0"/>
              <a:t>*</a:t>
            </a:r>
            <a:r>
              <a:rPr lang="en-US" altLang="ko-KR" dirty="0" err="1"/>
              <a:t>cnt_k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9474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63B78-779C-DBAA-BABA-07751668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25172-BC7B-C5F7-D59B-5DA82429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Bit-reversed input</a:t>
            </a:r>
          </a:p>
          <a:p>
            <a:pPr lvl="1"/>
            <a:r>
              <a:rPr lang="en-US" altLang="ko-KR" dirty="0" err="1"/>
              <a:t>cnt</a:t>
            </a:r>
            <a:r>
              <a:rPr lang="en-US" altLang="ko-KR" dirty="0"/>
              <a:t> (0~15)</a:t>
            </a:r>
            <a:endParaRPr lang="ko-KR" altLang="en-US" dirty="0"/>
          </a:p>
        </p:txBody>
      </p:sp>
      <p:pic>
        <p:nvPicPr>
          <p:cNvPr id="4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77A6BEB6-C5AE-B5FF-327E-4B74C2DC0A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527" y="2158090"/>
            <a:ext cx="4896544" cy="4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BE8D2E-83EC-7F0B-1AF0-23CDAFDFDEBB}"/>
              </a:ext>
            </a:extLst>
          </p:cNvPr>
          <p:cNvSpPr/>
          <p:nvPr/>
        </p:nvSpPr>
        <p:spPr bwMode="auto">
          <a:xfrm>
            <a:off x="3851920" y="2060847"/>
            <a:ext cx="306980" cy="417398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38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EB12-57EA-C810-7FA1-CA210BFA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E10C0-00B9-15FB-AC1E-AE6BAABF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E022B3-1D4D-33AE-D520-EF6E27B6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FFT(Fast Fourier Transform)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FFT is an algorithm used to efficiently compute DFT.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FFT reduces the number of operations to compute DFT.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Cooley-Tuckey Algorithm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James Cooley and John Tuckey in 1965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Reducing the computational complexity from </a:t>
            </a:r>
            <a:r>
              <a:rPr lang="en-US" altLang="ko-KR" sz="2000" i="1" dirty="0">
                <a:solidFill>
                  <a:schemeClr val="tx1"/>
                </a:solidFill>
              </a:rPr>
              <a:t>N</a:t>
            </a:r>
            <a:r>
              <a:rPr lang="en-US" altLang="ko-KR" sz="2000" i="1" baseline="30000" dirty="0">
                <a:solidFill>
                  <a:schemeClr val="tx1"/>
                </a:solidFill>
              </a:rPr>
              <a:t>2</a:t>
            </a:r>
            <a:r>
              <a:rPr lang="ko-KR" altLang="en-US" baseline="30000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to </a:t>
            </a:r>
            <a:r>
              <a:rPr lang="en-US" altLang="ko-KR" i="1" dirty="0" err="1">
                <a:solidFill>
                  <a:schemeClr val="tx1"/>
                </a:solidFill>
              </a:rPr>
              <a:t>N</a:t>
            </a:r>
            <a:r>
              <a:rPr lang="en-US" altLang="ko-KR" dirty="0" err="1">
                <a:solidFill>
                  <a:schemeClr val="tx1"/>
                </a:solidFill>
              </a:rPr>
              <a:t>log</a:t>
            </a:r>
            <a:r>
              <a:rPr lang="en-US" altLang="ko-KR" i="1" dirty="0" err="1">
                <a:solidFill>
                  <a:schemeClr val="tx1"/>
                </a:solidFill>
              </a:rPr>
              <a:t>N</a:t>
            </a:r>
            <a:endParaRPr lang="en-US" altLang="ko-KR" i="1" dirty="0">
              <a:solidFill>
                <a:schemeClr val="tx1"/>
              </a:solidFill>
            </a:endParaRPr>
          </a:p>
          <a:p>
            <a:pPr lvl="1"/>
            <a:r>
              <a:rPr lang="pt-BR" altLang="ko-KR" b="0" i="0" dirty="0">
                <a:solidFill>
                  <a:schemeClr val="tx1"/>
                </a:solidFill>
                <a:effectLst/>
              </a:rPr>
              <a:t>“Divide and Conquer”</a:t>
            </a:r>
          </a:p>
          <a:p>
            <a:pPr lvl="1"/>
            <a:r>
              <a:rPr lang="pt-BR" altLang="ko-KR" b="0" i="0" dirty="0">
                <a:solidFill>
                  <a:schemeClr val="tx1"/>
                </a:solidFill>
                <a:effectLst/>
              </a:rPr>
              <a:t>Periodicit</a:t>
            </a:r>
            <a:r>
              <a:rPr lang="pt-BR" altLang="ko-KR" dirty="0">
                <a:solidFill>
                  <a:schemeClr val="tx1"/>
                </a:solidFill>
              </a:rPr>
              <a:t>y and symmetry of DFT</a:t>
            </a:r>
            <a:br>
              <a:rPr lang="pt-BR" altLang="ko-KR" b="0" i="0" dirty="0">
                <a:solidFill>
                  <a:schemeClr val="tx1"/>
                </a:solidFill>
                <a:effectLst/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83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63B78-779C-DBAA-BABA-07751668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25172-BC7B-C5F7-D59B-5DA82429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 1</a:t>
            </a:r>
          </a:p>
          <a:p>
            <a:pPr lvl="1"/>
            <a:r>
              <a:rPr lang="en-US" altLang="ko-KR" dirty="0"/>
              <a:t>n = 0</a:t>
            </a:r>
          </a:p>
          <a:p>
            <a:pPr lvl="1"/>
            <a:r>
              <a:rPr lang="en-US" altLang="ko-KR" dirty="0"/>
              <a:t>b = 0 ~ 7</a:t>
            </a:r>
          </a:p>
          <a:p>
            <a:pPr lvl="1"/>
            <a:r>
              <a:rPr lang="en-US" altLang="ko-KR" dirty="0"/>
              <a:t>k = 0</a:t>
            </a:r>
          </a:p>
        </p:txBody>
      </p:sp>
      <p:pic>
        <p:nvPicPr>
          <p:cNvPr id="4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77A6BEB6-C5AE-B5FF-327E-4B74C2DC0A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527" y="2158090"/>
            <a:ext cx="4896544" cy="4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7DD631C-3A0F-CCC7-A11D-414FADC28DC1}"/>
              </a:ext>
            </a:extLst>
          </p:cNvPr>
          <p:cNvSpPr/>
          <p:nvPr/>
        </p:nvSpPr>
        <p:spPr bwMode="auto">
          <a:xfrm>
            <a:off x="4249910" y="2054627"/>
            <a:ext cx="613959" cy="4895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A18BFD-EBD7-7AFF-A780-0C2E52A10091}"/>
              </a:ext>
            </a:extLst>
          </p:cNvPr>
          <p:cNvSpPr/>
          <p:nvPr/>
        </p:nvSpPr>
        <p:spPr bwMode="auto">
          <a:xfrm>
            <a:off x="4252117" y="2610308"/>
            <a:ext cx="613959" cy="4895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B729D7-3082-5683-E06D-AEAA01019ECA}"/>
              </a:ext>
            </a:extLst>
          </p:cNvPr>
          <p:cNvSpPr/>
          <p:nvPr/>
        </p:nvSpPr>
        <p:spPr bwMode="auto">
          <a:xfrm>
            <a:off x="4251380" y="3135578"/>
            <a:ext cx="613959" cy="4895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4C9FD2-601A-CECD-5688-1272A3E1825C}"/>
              </a:ext>
            </a:extLst>
          </p:cNvPr>
          <p:cNvSpPr/>
          <p:nvPr/>
        </p:nvSpPr>
        <p:spPr bwMode="auto">
          <a:xfrm>
            <a:off x="4252848" y="3692325"/>
            <a:ext cx="613959" cy="4895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CE4D92-C504-7748-982F-59E3BB271192}"/>
              </a:ext>
            </a:extLst>
          </p:cNvPr>
          <p:cNvSpPr/>
          <p:nvPr/>
        </p:nvSpPr>
        <p:spPr bwMode="auto">
          <a:xfrm>
            <a:off x="4259757" y="4229362"/>
            <a:ext cx="613959" cy="4601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CE05D2-185D-4159-014C-BA216E3101AE}"/>
              </a:ext>
            </a:extLst>
          </p:cNvPr>
          <p:cNvSpPr/>
          <p:nvPr/>
        </p:nvSpPr>
        <p:spPr bwMode="auto">
          <a:xfrm>
            <a:off x="4250649" y="4778823"/>
            <a:ext cx="613959" cy="4069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8FE27D-DB55-F759-B643-D49280A0A116}"/>
              </a:ext>
            </a:extLst>
          </p:cNvPr>
          <p:cNvSpPr/>
          <p:nvPr/>
        </p:nvSpPr>
        <p:spPr bwMode="auto">
          <a:xfrm>
            <a:off x="4249911" y="5304093"/>
            <a:ext cx="613959" cy="4069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0150BB-9048-E445-D109-EE2E54E5845B}"/>
              </a:ext>
            </a:extLst>
          </p:cNvPr>
          <p:cNvSpPr/>
          <p:nvPr/>
        </p:nvSpPr>
        <p:spPr bwMode="auto">
          <a:xfrm>
            <a:off x="4251380" y="5827839"/>
            <a:ext cx="613959" cy="4069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976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63B78-779C-DBAA-BABA-07751668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25172-BC7B-C5F7-D59B-5DA82429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 2</a:t>
            </a:r>
          </a:p>
          <a:p>
            <a:pPr lvl="1"/>
            <a:r>
              <a:rPr lang="en-US" altLang="ko-KR" dirty="0"/>
              <a:t>n = 1</a:t>
            </a:r>
          </a:p>
          <a:p>
            <a:pPr lvl="1"/>
            <a:r>
              <a:rPr lang="en-US" altLang="ko-KR" dirty="0"/>
              <a:t>b = 0 ~ 3</a:t>
            </a:r>
          </a:p>
          <a:p>
            <a:pPr lvl="1"/>
            <a:r>
              <a:rPr lang="en-US" altLang="ko-KR" dirty="0"/>
              <a:t>k = 0 ~ 1</a:t>
            </a:r>
            <a:endParaRPr lang="ko-KR" altLang="en-US" dirty="0"/>
          </a:p>
        </p:txBody>
      </p:sp>
      <p:pic>
        <p:nvPicPr>
          <p:cNvPr id="4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77A6BEB6-C5AE-B5FF-327E-4B74C2DC0A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527" y="2158090"/>
            <a:ext cx="4896544" cy="4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EEBFD3-AAE1-79D1-DB93-A5749C239A21}"/>
              </a:ext>
            </a:extLst>
          </p:cNvPr>
          <p:cNvSpPr/>
          <p:nvPr/>
        </p:nvSpPr>
        <p:spPr bwMode="auto">
          <a:xfrm>
            <a:off x="5198637" y="2071249"/>
            <a:ext cx="853303" cy="9583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0498F5-D52E-40A6-7981-00F13906506F}"/>
              </a:ext>
            </a:extLst>
          </p:cNvPr>
          <p:cNvSpPr/>
          <p:nvPr/>
        </p:nvSpPr>
        <p:spPr bwMode="auto">
          <a:xfrm>
            <a:off x="5198637" y="3145979"/>
            <a:ext cx="853303" cy="9583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CC6A01-2C29-1CDA-CEDA-B74A9073A849}"/>
              </a:ext>
            </a:extLst>
          </p:cNvPr>
          <p:cNvSpPr/>
          <p:nvPr/>
        </p:nvSpPr>
        <p:spPr bwMode="auto">
          <a:xfrm>
            <a:off x="5198637" y="4212124"/>
            <a:ext cx="853303" cy="9583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F1C6AB-D685-B5E5-C110-9EFF55AE5181}"/>
              </a:ext>
            </a:extLst>
          </p:cNvPr>
          <p:cNvSpPr/>
          <p:nvPr/>
        </p:nvSpPr>
        <p:spPr bwMode="auto">
          <a:xfrm>
            <a:off x="5182164" y="5284200"/>
            <a:ext cx="853303" cy="9583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234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63B78-779C-DBAA-BABA-07751668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25172-BC7B-C5F7-D59B-5DA82429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 3</a:t>
            </a:r>
          </a:p>
          <a:p>
            <a:pPr lvl="1"/>
            <a:r>
              <a:rPr lang="en-US" altLang="ko-KR" dirty="0"/>
              <a:t>n = 2</a:t>
            </a:r>
          </a:p>
          <a:p>
            <a:pPr lvl="1"/>
            <a:r>
              <a:rPr lang="en-US" altLang="ko-KR" dirty="0"/>
              <a:t>b = 0 ~ 1</a:t>
            </a:r>
          </a:p>
          <a:p>
            <a:pPr lvl="1"/>
            <a:r>
              <a:rPr lang="en-US" altLang="ko-KR" dirty="0"/>
              <a:t>k = 0 ~ 3</a:t>
            </a:r>
            <a:endParaRPr lang="ko-KR" altLang="en-US" dirty="0"/>
          </a:p>
        </p:txBody>
      </p:sp>
      <p:pic>
        <p:nvPicPr>
          <p:cNvPr id="4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77A6BEB6-C5AE-B5FF-327E-4B74C2DC0A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527" y="2158090"/>
            <a:ext cx="4896544" cy="4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32830A-B03F-D0E5-3647-C5387A46C693}"/>
              </a:ext>
            </a:extLst>
          </p:cNvPr>
          <p:cNvSpPr/>
          <p:nvPr/>
        </p:nvSpPr>
        <p:spPr bwMode="auto">
          <a:xfrm>
            <a:off x="6358919" y="2120490"/>
            <a:ext cx="869775" cy="1983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88C206-FE5D-FC63-11A2-36138453FBD5}"/>
              </a:ext>
            </a:extLst>
          </p:cNvPr>
          <p:cNvSpPr/>
          <p:nvPr/>
        </p:nvSpPr>
        <p:spPr bwMode="auto">
          <a:xfrm>
            <a:off x="6350664" y="4258711"/>
            <a:ext cx="869775" cy="1983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985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63B78-779C-DBAA-BABA-07751668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25172-BC7B-C5F7-D59B-5DA82429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 4</a:t>
            </a:r>
          </a:p>
          <a:p>
            <a:pPr lvl="1"/>
            <a:r>
              <a:rPr lang="en-US" altLang="ko-KR" dirty="0"/>
              <a:t>n = 3</a:t>
            </a:r>
          </a:p>
          <a:p>
            <a:pPr lvl="1"/>
            <a:r>
              <a:rPr lang="en-US" altLang="ko-KR" dirty="0"/>
              <a:t>b = 0</a:t>
            </a:r>
          </a:p>
          <a:p>
            <a:pPr lvl="1"/>
            <a:r>
              <a:rPr lang="en-US" altLang="ko-KR" dirty="0"/>
              <a:t>k = 0 ~ 7</a:t>
            </a:r>
            <a:endParaRPr lang="ko-KR" altLang="en-US" dirty="0"/>
          </a:p>
        </p:txBody>
      </p:sp>
      <p:pic>
        <p:nvPicPr>
          <p:cNvPr id="4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77A6BEB6-C5AE-B5FF-327E-4B74C2DC0A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527" y="2158090"/>
            <a:ext cx="4896544" cy="408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6132A5-12AC-E597-9F55-03AE11488C6E}"/>
              </a:ext>
            </a:extLst>
          </p:cNvPr>
          <p:cNvSpPr/>
          <p:nvPr/>
        </p:nvSpPr>
        <p:spPr bwMode="auto">
          <a:xfrm>
            <a:off x="7484511" y="2107965"/>
            <a:ext cx="972102" cy="41345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956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34399-FE0D-30C3-F8B4-C4B06A9C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800D4-0B01-052D-B247-8E7CEABD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controller.v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5E6D4-4286-302A-B183-8BE820B6E6D0}"/>
              </a:ext>
            </a:extLst>
          </p:cNvPr>
          <p:cNvSpPr txBox="1"/>
          <p:nvPr/>
        </p:nvSpPr>
        <p:spPr>
          <a:xfrm>
            <a:off x="304800" y="1628800"/>
            <a:ext cx="4176464" cy="44149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module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BE9FD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controller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#(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PNT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N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$clog2(PNT)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STAGE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)(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clk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in_vld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out_rdy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in_rdy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out_vld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sel_input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sel_res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sel_mem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we_AMEM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we_BMEM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we_OMEM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b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addr_AMEM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addr_BMEM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addr_OMEM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9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addr_CROM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en_REG_A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 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 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en_REG_C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CDCAA-5AC3-1574-E836-6648AA19481D}"/>
              </a:ext>
            </a:extLst>
          </p:cNvPr>
          <p:cNvSpPr txBox="1"/>
          <p:nvPr/>
        </p:nvSpPr>
        <p:spPr>
          <a:xfrm>
            <a:off x="4662738" y="1636064"/>
            <a:ext cx="4320480" cy="32607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[$clog2(N):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[$clog2(PNT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[$clog2(PNT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N;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&lt;&lt;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&lt;&lt;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(cnt_n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Counter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[N: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always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@(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posedge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clk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negedge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IDLE)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BUBL)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Pipeline depth: 3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217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34399-FE0D-30C3-F8B4-C4B06A9C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800D4-0B01-052D-B247-8E7CEABD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controller.v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5E6D4-4286-302A-B183-8BE820B6E6D0}"/>
              </a:ext>
            </a:extLst>
          </p:cNvPr>
          <p:cNvSpPr txBox="1"/>
          <p:nvPr/>
        </p:nvSpPr>
        <p:spPr>
          <a:xfrm>
            <a:off x="1475656" y="1952836"/>
            <a:ext cx="6516216" cy="2952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[$clog2(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8192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 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[$clog2(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8192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 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tmp_cnt_s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[$clog2(N):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[$clog2(N):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tmp_cnt_n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[$clog2(PNT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[$clog2(PNT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always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@(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posedge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clk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negedge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SET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tmp_cnt_s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tmp_cnt_s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BUBL)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tmp_cnt_s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378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34399-FE0D-30C3-F8B4-C4B06A9C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800D4-0B01-052D-B247-8E7CEABD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controller.v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CDCAA-5AC3-1574-E836-6648AA19481D}"/>
              </a:ext>
            </a:extLst>
          </p:cNvPr>
          <p:cNvSpPr txBox="1"/>
          <p:nvPr/>
        </p:nvSpPr>
        <p:spPr>
          <a:xfrm>
            <a:off x="3347864" y="949765"/>
            <a:ext cx="5760640" cy="54921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always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@(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posedge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clk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negedge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STAGE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tmp_cnt_n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BU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INDEX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0,1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tmp_cnt_n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cnt_n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cnt_b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cnt_k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cnt_i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IDLE)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BUBL)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tmp_cnt_n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53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34399-FE0D-30C3-F8B4-C4B06A9C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800D4-0B01-052D-B247-8E7CEABD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controller.v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5E6D4-4286-302A-B183-8BE820B6E6D0}"/>
              </a:ext>
            </a:extLst>
          </p:cNvPr>
          <p:cNvSpPr txBox="1"/>
          <p:nvPr/>
        </p:nvSpPr>
        <p:spPr>
          <a:xfrm>
            <a:off x="2195736" y="1618069"/>
            <a:ext cx="5108380" cy="51843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FSM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localparam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BUBL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2'b00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localparam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IDLE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2'b10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localparam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  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2'b11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state;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next;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always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@(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posedge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clk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negedge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state  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IDLE;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next;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b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always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@(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(state)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IDLE: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next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RUN; 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next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IDLE;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RUN :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next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BUBL;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next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BUBL: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next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PNT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next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next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BUBL;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next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IDLE;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endcase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47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34399-FE0D-30C3-F8B4-C4B06A9C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800D4-0B01-052D-B247-8E7CEABD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controller.v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CDCAA-5AC3-1574-E836-6648AA19481D}"/>
              </a:ext>
            </a:extLst>
          </p:cNvPr>
          <p:cNvSpPr txBox="1"/>
          <p:nvPr/>
        </p:nvSpPr>
        <p:spPr>
          <a:xfrm>
            <a:off x="1979712" y="1650790"/>
            <a:ext cx="5741910" cy="51843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en_REG_A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RUN) ?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always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@(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posedge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clk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negedge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en_REG_C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BUBL)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en_REG_A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en_REG_C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en_REG_C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en_REG_C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b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[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mode_reg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mode;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always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@(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posedge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clk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negedge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mode_reg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RUN)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mode_reg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mode;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mode_reg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mode_reg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IDLE)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2'b11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: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2'b10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RD(A), WR(B)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: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RUN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2'b01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RD(B), WR(A)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: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BUBL) ?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mode_reg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we_AMEM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2'b11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2'b01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we_BMEM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2'b10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we_OMEM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2'b01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sel_input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in_rdy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sel_mem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2'b10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RD AMEM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 : (mode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2'b01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RD BMEM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 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sel_res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en_REG_C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55131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34399-FE0D-30C3-F8B4-C4B06A9C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800D4-0B01-052D-B247-8E7CEABD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controller.v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5E6D4-4286-302A-B183-8BE820B6E6D0}"/>
              </a:ext>
            </a:extLst>
          </p:cNvPr>
          <p:cNvSpPr txBox="1"/>
          <p:nvPr/>
        </p:nvSpPr>
        <p:spPr>
          <a:xfrm>
            <a:off x="1403648" y="1628800"/>
            <a:ext cx="7003504" cy="47996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[N: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1 cycle delayed counter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in_rdy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out_vld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cntd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PNT) ?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set 2 </a:t>
            </a:r>
            <a:r>
              <a:rPr lang="ko-KR" altLang="en-US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부터</a:t>
            </a:r>
            <a:endParaRPr lang="ko-KR" altLang="en-US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br>
              <a:rPr lang="ko-KR" alt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DIT input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bit_reverse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in;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N;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bit_reverse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in[N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i];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endfunction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b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[N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tmp1_addr_d, tmp2_addr_d,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delayed by pipeline depth: 3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cnt_scaled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[N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(state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IDLE) ?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bit_reverse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cnt_scaled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: (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&lt;&lt;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*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cnt_b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cnt_i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&lt;&lt;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(cnt_n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always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@(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posedge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clk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negedge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tmp1_addr_d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tmp2_addr_d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tmp1_addr_d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tmp2_addr_d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tmp1_addr_d;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tmp2_addr_d;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55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0B928-BBBB-2E92-A43A-C80C49B85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2C067-F03E-2F0F-4B1D-611143A0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Cooley-Tuckey Algorithm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890E2-9409-A94F-95FA-56054F445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DIT(Decimation in Time)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Partitioning the sequence in time.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Divide the original sequence into even and odd-indexed.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DIT algorithm essentially reorders the sequence in bit-reversed manner as part of its process.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DIF(Decimation in Frequency)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Partitioning the sequence in frequency.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Computing the DFT outputs and decimating them into even and odd components.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Involves rearrangement of the output sequence.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Radix-2 Algorithm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Applicable when the length of the sequence is power of two.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Divide DFT computation into two parts at each stage.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7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34399-FE0D-30C3-F8B4-C4B06A9C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Reusable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800D4-0B01-052D-B247-8E7CEABD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controller.v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5E6D4-4286-302A-B183-8BE820B6E6D0}"/>
              </a:ext>
            </a:extLst>
          </p:cNvPr>
          <p:cNvSpPr txBox="1"/>
          <p:nvPr/>
        </p:nvSpPr>
        <p:spPr>
          <a:xfrm>
            <a:off x="1403648" y="1700808"/>
            <a:ext cx="6643464" cy="43379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cnt_scaled_d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cnt_scaled_d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addr_AMEM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bit_reverse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cnt_scaled_d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Next set input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 : (mode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2'b10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2'b11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First set input or RD(A), WR(B)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 : (mode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2'b01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                  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 RD(B), WR(A)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 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addr_BMEM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2'b01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 : (mode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2'b10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 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addr_OMEM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last_n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?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 :((mode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2'b10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PNT) ?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 :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'b0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reg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 [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9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tmp1_addr_CROM;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wire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9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] tmp0_addr_CROM;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tmp0_addr_CROM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&lt;&lt;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(N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))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*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cnt_k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always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@(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posedge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clk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negedge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rstn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tmp1_addr_CROM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//tmp2_addr_CROM &lt;= 0;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begin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tmp1_addr_CROM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tmp0_addr_CROM;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//tmp2_addr_CROM &lt;= tmp1_addr_CROM;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addr_CROM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tmp1_addr_CROM;</a:t>
            </a:r>
          </a:p>
          <a:p>
            <a:pPr algn="l"/>
            <a:r>
              <a:rPr lang="en-US" altLang="ko-KR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         </a:t>
            </a:r>
          </a:p>
          <a:p>
            <a:pPr algn="l"/>
            <a:r>
              <a:rPr lang="en-US" altLang="ko-KR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endmodule</a:t>
            </a:r>
            <a:endParaRPr lang="en-US" altLang="ko-KR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44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810D5-A334-B22C-3E12-3BAF007D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trike="sngStrike" dirty="0"/>
              <a:t>Reusable Design</a:t>
            </a:r>
            <a:endParaRPr lang="ko-KR" altLang="en-US" strike="sngStrike" dirty="0"/>
          </a:p>
        </p:txBody>
      </p:sp>
      <p:pic>
        <p:nvPicPr>
          <p:cNvPr id="5" name="내용 개체 틀 4" descr="텍스트, 라인, 번호, 스크린샷이(가) 표시된 사진&#10;&#10;자동 생성된 설명">
            <a:extLst>
              <a:ext uri="{FF2B5EF4-FFF2-40B4-BE49-F238E27FC236}">
                <a16:creationId xmlns:a16="http://schemas.microsoft.com/office/drawing/2014/main" id="{B2381D6E-3BE6-7C71-1F14-5F2054C76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" y="908720"/>
            <a:ext cx="9167624" cy="2664296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3EBF-0FBD-9ABB-EBEE-1468D343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7" y="3645024"/>
            <a:ext cx="914400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12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A8F36-5536-408F-B9B3-706486AE0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dirty="0"/>
              <a:t>Simple DPBRAM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8350F0-61FB-4104-87FE-460244925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96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7CE0A-EC75-1B76-FC77-868B2C09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41130-633E-FBAC-73BE-B6D560375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Simple DPBRAM</a:t>
            </a:r>
          </a:p>
          <a:p>
            <a:pPr lvl="1"/>
            <a:r>
              <a:rPr lang="en-US" altLang="ko-KR" dirty="0"/>
              <a:t>Vertex Coloring</a:t>
            </a:r>
          </a:p>
          <a:p>
            <a:pPr lvl="2"/>
            <a:r>
              <a:rPr lang="en-US" altLang="ko-KR" dirty="0"/>
              <a:t>DIF</a:t>
            </a:r>
          </a:p>
          <a:p>
            <a:pPr lvl="2"/>
            <a:r>
              <a:rPr lang="en-US" altLang="ko-KR" dirty="0"/>
              <a:t>DIT</a:t>
            </a:r>
          </a:p>
          <a:p>
            <a:pPr lvl="1"/>
            <a:r>
              <a:rPr lang="en-US" altLang="ko-KR" dirty="0"/>
              <a:t>Block Diagram</a:t>
            </a:r>
          </a:p>
          <a:p>
            <a:pPr lvl="1"/>
            <a:r>
              <a:rPr lang="en-US" altLang="ko-KR" dirty="0"/>
              <a:t>Timing Diagram</a:t>
            </a:r>
          </a:p>
          <a:p>
            <a:pPr lvl="1"/>
            <a:r>
              <a:rPr lang="en-US" altLang="ko-KR" dirty="0"/>
              <a:t>Verilog Implementation</a:t>
            </a:r>
          </a:p>
          <a:p>
            <a:pPr lvl="1"/>
            <a:r>
              <a:rPr lang="en-US" altLang="ko-KR" dirty="0"/>
              <a:t>Simulation Results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515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BFA9D-AE24-7384-3AF7-7F279574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96F892-B90F-5A3B-4D12-A2F0E2BF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DIT FFT</a:t>
            </a:r>
          </a:p>
          <a:p>
            <a:pPr lvl="1"/>
            <a:r>
              <a:rPr lang="en-US" altLang="ko-KR" dirty="0"/>
              <a:t>Bit-reversed Input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00FE4-A56A-FB5C-5DC9-E9BDE8F5B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778" y="1118552"/>
            <a:ext cx="3587496" cy="1120140"/>
          </a:xfrm>
          <a:prstGeom prst="rect">
            <a:avLst/>
          </a:prstGeom>
        </p:spPr>
      </p:pic>
      <p:pic>
        <p:nvPicPr>
          <p:cNvPr id="49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BBAB21C3-9840-ED6F-7BCF-25C1462B8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24" y="2924944"/>
            <a:ext cx="4517776" cy="327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5ABCD578-45D9-16B3-D1A8-401049869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7" r="15149"/>
          <a:stretch/>
        </p:blipFill>
        <p:spPr bwMode="auto">
          <a:xfrm>
            <a:off x="4716016" y="2617540"/>
            <a:ext cx="3312368" cy="37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EEAB3373-0209-7A1B-6057-2AC83572285D}"/>
              </a:ext>
            </a:extLst>
          </p:cNvPr>
          <p:cNvSpPr/>
          <p:nvPr/>
        </p:nvSpPr>
        <p:spPr bwMode="auto">
          <a:xfrm>
            <a:off x="4274650" y="2853232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1842943-59E3-B19B-A0DD-0F7A1D00B521}"/>
              </a:ext>
            </a:extLst>
          </p:cNvPr>
          <p:cNvSpPr/>
          <p:nvPr/>
        </p:nvSpPr>
        <p:spPr bwMode="auto">
          <a:xfrm>
            <a:off x="4281429" y="3488913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D5C201D-042B-764B-2FCA-A4416F5C5082}"/>
              </a:ext>
            </a:extLst>
          </p:cNvPr>
          <p:cNvSpPr/>
          <p:nvPr/>
        </p:nvSpPr>
        <p:spPr bwMode="auto">
          <a:xfrm>
            <a:off x="4287787" y="3889001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C5CAD1D-824C-5850-37D0-CF17B2404C20}"/>
              </a:ext>
            </a:extLst>
          </p:cNvPr>
          <p:cNvSpPr/>
          <p:nvPr/>
        </p:nvSpPr>
        <p:spPr bwMode="auto">
          <a:xfrm>
            <a:off x="4285561" y="4124594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81B8081-5165-2792-3696-DB4C4609EAF5}"/>
              </a:ext>
            </a:extLst>
          </p:cNvPr>
          <p:cNvSpPr/>
          <p:nvPr/>
        </p:nvSpPr>
        <p:spPr bwMode="auto">
          <a:xfrm>
            <a:off x="4281429" y="4953064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47491DA-2F20-40C0-C8A1-B019D9D6A3E0}"/>
              </a:ext>
            </a:extLst>
          </p:cNvPr>
          <p:cNvSpPr/>
          <p:nvPr/>
        </p:nvSpPr>
        <p:spPr bwMode="auto">
          <a:xfrm>
            <a:off x="4284411" y="5358415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C29D917-DEC5-B35D-DA80-94FF1A7F2D2F}"/>
              </a:ext>
            </a:extLst>
          </p:cNvPr>
          <p:cNvSpPr/>
          <p:nvPr/>
        </p:nvSpPr>
        <p:spPr bwMode="auto">
          <a:xfrm>
            <a:off x="4287787" y="5970861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479C0C8-9200-5557-9BAF-62D516A7A7B9}"/>
              </a:ext>
            </a:extLst>
          </p:cNvPr>
          <p:cNvSpPr/>
          <p:nvPr/>
        </p:nvSpPr>
        <p:spPr bwMode="auto">
          <a:xfrm>
            <a:off x="5111274" y="2816932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E9CC944-F4C0-3BF1-FD83-CA0B3B318449}"/>
              </a:ext>
            </a:extLst>
          </p:cNvPr>
          <p:cNvSpPr/>
          <p:nvPr/>
        </p:nvSpPr>
        <p:spPr bwMode="auto">
          <a:xfrm>
            <a:off x="5118053" y="3452613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12CD13C-3F2A-B513-ACF3-BFB9CFD83E16}"/>
              </a:ext>
            </a:extLst>
          </p:cNvPr>
          <p:cNvSpPr/>
          <p:nvPr/>
        </p:nvSpPr>
        <p:spPr bwMode="auto">
          <a:xfrm>
            <a:off x="5124411" y="3852701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558BA68-E11F-E614-44C3-61A553D51BD6}"/>
              </a:ext>
            </a:extLst>
          </p:cNvPr>
          <p:cNvSpPr/>
          <p:nvPr/>
        </p:nvSpPr>
        <p:spPr bwMode="auto">
          <a:xfrm>
            <a:off x="5122185" y="4088294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0368128-DEE2-3BD8-F8FC-445F1A70C6C5}"/>
              </a:ext>
            </a:extLst>
          </p:cNvPr>
          <p:cNvSpPr/>
          <p:nvPr/>
        </p:nvSpPr>
        <p:spPr bwMode="auto">
          <a:xfrm>
            <a:off x="5118053" y="4916764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61D8A92-D2C1-D26A-7696-79B0C3E55CFE}"/>
              </a:ext>
            </a:extLst>
          </p:cNvPr>
          <p:cNvSpPr/>
          <p:nvPr/>
        </p:nvSpPr>
        <p:spPr bwMode="auto">
          <a:xfrm>
            <a:off x="5121035" y="5322115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38A74D1-B154-698A-B1F3-6EA7394D8106}"/>
              </a:ext>
            </a:extLst>
          </p:cNvPr>
          <p:cNvSpPr/>
          <p:nvPr/>
        </p:nvSpPr>
        <p:spPr bwMode="auto">
          <a:xfrm>
            <a:off x="5124411" y="5934561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0C5A08-994E-DFEF-ABE9-C2A235D3AA8D}"/>
              </a:ext>
            </a:extLst>
          </p:cNvPr>
          <p:cNvSpPr/>
          <p:nvPr/>
        </p:nvSpPr>
        <p:spPr bwMode="auto">
          <a:xfrm>
            <a:off x="6198317" y="2824509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1363B29-2167-DE81-146E-75EBBB020201}"/>
              </a:ext>
            </a:extLst>
          </p:cNvPr>
          <p:cNvSpPr/>
          <p:nvPr/>
        </p:nvSpPr>
        <p:spPr bwMode="auto">
          <a:xfrm>
            <a:off x="6205096" y="3460190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45AC8AC-430F-4723-2D25-C5A1015E8774}"/>
              </a:ext>
            </a:extLst>
          </p:cNvPr>
          <p:cNvSpPr/>
          <p:nvPr/>
        </p:nvSpPr>
        <p:spPr bwMode="auto">
          <a:xfrm>
            <a:off x="6211454" y="3860278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2126B1B-6B42-5A3F-8F00-B73EBAE6A2EC}"/>
              </a:ext>
            </a:extLst>
          </p:cNvPr>
          <p:cNvSpPr/>
          <p:nvPr/>
        </p:nvSpPr>
        <p:spPr bwMode="auto">
          <a:xfrm>
            <a:off x="6209228" y="4095871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341C8E6-6A27-4B9B-D0C5-31A81E9679C0}"/>
              </a:ext>
            </a:extLst>
          </p:cNvPr>
          <p:cNvSpPr/>
          <p:nvPr/>
        </p:nvSpPr>
        <p:spPr bwMode="auto">
          <a:xfrm>
            <a:off x="6205096" y="4924341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F815DBB-D7E9-3392-E2B1-632F6D2F8B79}"/>
              </a:ext>
            </a:extLst>
          </p:cNvPr>
          <p:cNvSpPr/>
          <p:nvPr/>
        </p:nvSpPr>
        <p:spPr bwMode="auto">
          <a:xfrm>
            <a:off x="6208078" y="5329692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40A022F-D959-F634-6F4B-D1A728C08838}"/>
              </a:ext>
            </a:extLst>
          </p:cNvPr>
          <p:cNvSpPr/>
          <p:nvPr/>
        </p:nvSpPr>
        <p:spPr bwMode="auto">
          <a:xfrm>
            <a:off x="6211454" y="5942138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AD50619-6DD5-813F-0A33-D6B5D3617E45}"/>
              </a:ext>
            </a:extLst>
          </p:cNvPr>
          <p:cNvSpPr/>
          <p:nvPr/>
        </p:nvSpPr>
        <p:spPr bwMode="auto">
          <a:xfrm>
            <a:off x="7272223" y="2841704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C171A0A-7CB8-E228-B103-6F92C752622A}"/>
              </a:ext>
            </a:extLst>
          </p:cNvPr>
          <p:cNvSpPr/>
          <p:nvPr/>
        </p:nvSpPr>
        <p:spPr bwMode="auto">
          <a:xfrm>
            <a:off x="7279002" y="3477385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A32EC92-0A98-8F80-33F1-C0AA06789FD4}"/>
              </a:ext>
            </a:extLst>
          </p:cNvPr>
          <p:cNvSpPr/>
          <p:nvPr/>
        </p:nvSpPr>
        <p:spPr bwMode="auto">
          <a:xfrm>
            <a:off x="7285360" y="3877473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743F7CD-D229-9F8D-164A-891E65322625}"/>
              </a:ext>
            </a:extLst>
          </p:cNvPr>
          <p:cNvSpPr/>
          <p:nvPr/>
        </p:nvSpPr>
        <p:spPr bwMode="auto">
          <a:xfrm>
            <a:off x="7283134" y="4113066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2858CE0-2EFB-E633-33C5-25524D80EF0B}"/>
              </a:ext>
            </a:extLst>
          </p:cNvPr>
          <p:cNvSpPr/>
          <p:nvPr/>
        </p:nvSpPr>
        <p:spPr bwMode="auto">
          <a:xfrm>
            <a:off x="7279002" y="4941536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E5D6FF2-F667-469F-BBE3-DA5C3EA0190D}"/>
              </a:ext>
            </a:extLst>
          </p:cNvPr>
          <p:cNvSpPr/>
          <p:nvPr/>
        </p:nvSpPr>
        <p:spPr bwMode="auto">
          <a:xfrm>
            <a:off x="7281984" y="5346887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47A3B35-EF06-6451-B6FB-29DA40599058}"/>
              </a:ext>
            </a:extLst>
          </p:cNvPr>
          <p:cNvSpPr/>
          <p:nvPr/>
        </p:nvSpPr>
        <p:spPr bwMode="auto">
          <a:xfrm>
            <a:off x="7285360" y="5959333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3037AAC-9FA8-EE89-2806-56AAE1BAA6BC}"/>
              </a:ext>
            </a:extLst>
          </p:cNvPr>
          <p:cNvSpPr/>
          <p:nvPr/>
        </p:nvSpPr>
        <p:spPr bwMode="auto">
          <a:xfrm>
            <a:off x="8580139" y="2873450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72002C1-8CE3-C93E-62CC-375B938F0A1B}"/>
              </a:ext>
            </a:extLst>
          </p:cNvPr>
          <p:cNvSpPr/>
          <p:nvPr/>
        </p:nvSpPr>
        <p:spPr bwMode="auto">
          <a:xfrm>
            <a:off x="8586918" y="3509131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907FF46-29E9-7BD9-AFD9-752622D3BA9B}"/>
              </a:ext>
            </a:extLst>
          </p:cNvPr>
          <p:cNvSpPr/>
          <p:nvPr/>
        </p:nvSpPr>
        <p:spPr bwMode="auto">
          <a:xfrm>
            <a:off x="8593276" y="3909219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B2BFD8F-6C0C-01FB-B15C-AF9E4B6FFE65}"/>
              </a:ext>
            </a:extLst>
          </p:cNvPr>
          <p:cNvSpPr/>
          <p:nvPr/>
        </p:nvSpPr>
        <p:spPr bwMode="auto">
          <a:xfrm>
            <a:off x="8591050" y="4144812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000896-4042-CBF5-95B7-B26B6AFC1F35}"/>
              </a:ext>
            </a:extLst>
          </p:cNvPr>
          <p:cNvSpPr/>
          <p:nvPr/>
        </p:nvSpPr>
        <p:spPr bwMode="auto">
          <a:xfrm>
            <a:off x="8586918" y="4973282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6941A79-936A-41E3-A002-AE294CD82F1B}"/>
              </a:ext>
            </a:extLst>
          </p:cNvPr>
          <p:cNvSpPr/>
          <p:nvPr/>
        </p:nvSpPr>
        <p:spPr bwMode="auto">
          <a:xfrm>
            <a:off x="8589900" y="5378633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B1CB7A0-87DB-AC0C-DB9D-0B18B23C3DDE}"/>
              </a:ext>
            </a:extLst>
          </p:cNvPr>
          <p:cNvSpPr/>
          <p:nvPr/>
        </p:nvSpPr>
        <p:spPr bwMode="auto">
          <a:xfrm>
            <a:off x="8593276" y="5991079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B8798EC-BB77-548F-43CC-0B580335D5B4}"/>
              </a:ext>
            </a:extLst>
          </p:cNvPr>
          <p:cNvSpPr/>
          <p:nvPr/>
        </p:nvSpPr>
        <p:spPr bwMode="auto">
          <a:xfrm>
            <a:off x="4272074" y="4736699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A5E079B-0DB2-56AF-4CC5-906D793B122D}"/>
              </a:ext>
            </a:extLst>
          </p:cNvPr>
          <p:cNvSpPr/>
          <p:nvPr/>
        </p:nvSpPr>
        <p:spPr bwMode="auto">
          <a:xfrm>
            <a:off x="5111274" y="4682407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D15323F-48C1-45F7-7AFF-09ACA80FE340}"/>
              </a:ext>
            </a:extLst>
          </p:cNvPr>
          <p:cNvSpPr/>
          <p:nvPr/>
        </p:nvSpPr>
        <p:spPr bwMode="auto">
          <a:xfrm>
            <a:off x="6194832" y="4688748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0E420D5-4593-95B0-9D73-89783B8BD890}"/>
              </a:ext>
            </a:extLst>
          </p:cNvPr>
          <p:cNvSpPr/>
          <p:nvPr/>
        </p:nvSpPr>
        <p:spPr bwMode="auto">
          <a:xfrm>
            <a:off x="7284543" y="4713615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54B6D2A-2AFE-F260-DB23-67FAC9958861}"/>
              </a:ext>
            </a:extLst>
          </p:cNvPr>
          <p:cNvSpPr/>
          <p:nvPr/>
        </p:nvSpPr>
        <p:spPr bwMode="auto">
          <a:xfrm>
            <a:off x="8586918" y="4768024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DEBD3AF-D4A8-8611-3229-DD1FDD35F3E1}"/>
              </a:ext>
            </a:extLst>
          </p:cNvPr>
          <p:cNvSpPr/>
          <p:nvPr/>
        </p:nvSpPr>
        <p:spPr bwMode="auto">
          <a:xfrm>
            <a:off x="4428664" y="2508876"/>
            <a:ext cx="276106" cy="21602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96C848-17B4-8032-AD7C-B4BE8B610DAC}"/>
              </a:ext>
            </a:extLst>
          </p:cNvPr>
          <p:cNvSpPr txBox="1"/>
          <p:nvPr/>
        </p:nvSpPr>
        <p:spPr>
          <a:xfrm>
            <a:off x="4492067" y="2567819"/>
            <a:ext cx="975423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bank0</a:t>
            </a:r>
            <a:endParaRPr lang="ko-KR" alt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FA32A1A0-A20B-40FA-33D3-551D56EF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8" y="2103412"/>
            <a:ext cx="3498577" cy="349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11A33E-C7BB-5067-7516-FA4B9CBDD85C}"/>
              </a:ext>
            </a:extLst>
          </p:cNvPr>
          <p:cNvSpPr txBox="1"/>
          <p:nvPr/>
        </p:nvSpPr>
        <p:spPr>
          <a:xfrm>
            <a:off x="257092" y="5757762"/>
            <a:ext cx="3810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ko-KR" sz="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[1] </a:t>
            </a:r>
            <a:r>
              <a:rPr lang="en-US" altLang="ko-KR" sz="8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Hsin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-Fu Lo, Ming-Der Shieh and Chien-Ming Wu, "Design of an efficient FFT processor for DAB system," </a:t>
            </a:r>
            <a:r>
              <a:rPr lang="en-US" altLang="ko-KR" sz="8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ISCAS 2001. The 2001 IEEE International Symposium on Circuits and Systems (Cat. No.01CH37196)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, Sydney, NSW, Australia, 2001, pp. 654-657 vol. 4, </a:t>
            </a:r>
            <a:r>
              <a:rPr lang="en-US" altLang="ko-KR" sz="8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doi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: 10.1109/ISCAS.2001.922322.</a:t>
            </a:r>
            <a:endParaRPr lang="ko-KR" altLang="en-US" sz="8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72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CA841-2141-8AD4-C1DA-13E9B17A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9861E1-98EC-5DAE-39ED-B9CEA78A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Address for DIF 16pt</a:t>
            </a:r>
          </a:p>
          <a:p>
            <a:pPr lvl="1"/>
            <a:r>
              <a:rPr lang="en-US" altLang="ko-KR" dirty="0"/>
              <a:t>Natural order inputs &gt;&gt; Bit-reversed outputs</a:t>
            </a:r>
          </a:p>
          <a:p>
            <a:pPr lvl="1"/>
            <a:r>
              <a:rPr lang="en-US" altLang="ko-KR" dirty="0"/>
              <a:t>Stage 1: (0,4), (4,0), (5,1), (1,5), (6,2), (2,6), (3,7), (7,3)</a:t>
            </a:r>
          </a:p>
          <a:p>
            <a:pPr lvl="1"/>
            <a:r>
              <a:rPr lang="en-US" altLang="ko-KR" dirty="0"/>
              <a:t>Stage 2: (0,2), (2,0), (3,1), (1,3), (6,4), (4,6), (5,7), (7,7)</a:t>
            </a:r>
          </a:p>
          <a:p>
            <a:pPr lvl="1"/>
            <a:r>
              <a:rPr lang="en-US" altLang="ko-KR" dirty="0"/>
              <a:t>Stage 3: (0,1), (1,0), (3,2), (2,3), (5,4), (4,5), (6,7), (7,6)</a:t>
            </a:r>
          </a:p>
          <a:p>
            <a:pPr lvl="1"/>
            <a:r>
              <a:rPr lang="en-US" altLang="ko-KR" dirty="0"/>
              <a:t>Stage 4: (0,0), (1,1), (2,2), (3,3), (4,4), (5,5), (6,6), (7,7)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Address for DIT 16pt</a:t>
            </a:r>
          </a:p>
          <a:p>
            <a:pPr lvl="1"/>
            <a:r>
              <a:rPr lang="en-US" altLang="ko-KR" dirty="0"/>
              <a:t>Bit-reversed inputs &gt;&gt; Natural order outputs</a:t>
            </a:r>
          </a:p>
          <a:p>
            <a:pPr lvl="1"/>
            <a:r>
              <a:rPr lang="en-US" altLang="ko-KR" dirty="0"/>
              <a:t>Stage 1: (0,0), (1,1), (2,2), (3,3), (4,4), (5,5), (6,6), (7,7)</a:t>
            </a:r>
          </a:p>
          <a:p>
            <a:pPr lvl="1"/>
            <a:r>
              <a:rPr lang="en-US" altLang="ko-KR" dirty="0"/>
              <a:t>Stage 2: (0,1), (1,0), (3,2), (2,3), (5,4), (4,5), (6,7), (7,6)</a:t>
            </a:r>
          </a:p>
          <a:p>
            <a:pPr lvl="1"/>
            <a:r>
              <a:rPr lang="en-US" altLang="ko-KR" dirty="0"/>
              <a:t>Stage 3: (0,2), (2,0), (3,1), (1,3), (6,4), (4,6), (5,7), (7,7)</a:t>
            </a:r>
          </a:p>
          <a:p>
            <a:pPr lvl="1"/>
            <a:r>
              <a:rPr lang="en-US" altLang="ko-KR" dirty="0"/>
              <a:t>Stage 4: (0,4), (4,0), (5,1), (1,5), (6,2), (2,6), (3,7), (7,3)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347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7CE0A-EC75-1B76-FC77-868B2C09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41130-633E-FBAC-73BE-B6D560375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DPBRAM</a:t>
            </a:r>
          </a:p>
          <a:p>
            <a:pPr lvl="1"/>
            <a:r>
              <a:rPr lang="en-US" altLang="ko-KR" b="1" dirty="0"/>
              <a:t>Vertex Coloring</a:t>
            </a:r>
          </a:p>
          <a:p>
            <a:pPr lvl="2"/>
            <a:r>
              <a:rPr lang="en-US" altLang="ko-KR" b="1" dirty="0"/>
              <a:t>DIF</a:t>
            </a:r>
          </a:p>
          <a:p>
            <a:pPr lvl="2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DIT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 Diagram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Timing Diagram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Verilog Implementation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 Results</a:t>
            </a:r>
          </a:p>
          <a:p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12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2C1143-CFEB-3A7E-C8F6-46194D6412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77" y="3069300"/>
            <a:ext cx="4213920" cy="30360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854489"/>
              </p:ext>
            </p:extLst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[8]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74910"/>
              </p:ext>
            </p:extLst>
          </p:nvPr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[1]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682091"/>
              </p:ext>
            </p:extLst>
          </p:nvPr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[2]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[10]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3655"/>
              </p:ext>
            </p:extLst>
          </p:nvPr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[3]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[12]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DD4FF-1585-E0C4-AEC5-33EF50E5523F}"/>
              </a:ext>
            </a:extLst>
          </p:cNvPr>
          <p:cNvSpPr/>
          <p:nvPr/>
        </p:nvSpPr>
        <p:spPr bwMode="auto">
          <a:xfrm>
            <a:off x="4491990" y="2996952"/>
            <a:ext cx="1160129" cy="31683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956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2C1143-CFEB-3A7E-C8F6-46194D6412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77" y="3069300"/>
            <a:ext cx="4213920" cy="30360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649340"/>
              </p:ext>
            </p:extLst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[5]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[4]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[12]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5961"/>
              </p:ext>
            </p:extLst>
          </p:nvPr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[5]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[14]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797577"/>
              </p:ext>
            </p:extLst>
          </p:nvPr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[14]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13755"/>
              </p:ext>
            </p:extLst>
          </p:nvPr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[7]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DD4FF-1585-E0C4-AEC5-33EF50E5523F}"/>
              </a:ext>
            </a:extLst>
          </p:cNvPr>
          <p:cNvSpPr/>
          <p:nvPr/>
        </p:nvSpPr>
        <p:spPr bwMode="auto">
          <a:xfrm>
            <a:off x="4491990" y="2996952"/>
            <a:ext cx="1160129" cy="31683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1916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2C1143-CFEB-3A7E-C8F6-46194D6412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77" y="3069300"/>
            <a:ext cx="4213920" cy="30360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109937"/>
              </p:ext>
            </p:extLst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a[4]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754322"/>
              </p:ext>
            </p:extLst>
          </p:nvPr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a[5]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866245"/>
              </p:ext>
            </p:extLst>
          </p:nvPr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a[2]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63745"/>
              </p:ext>
            </p:extLst>
          </p:nvPr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a[7]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DD4FF-1585-E0C4-AEC5-33EF50E5523F}"/>
              </a:ext>
            </a:extLst>
          </p:cNvPr>
          <p:cNvSpPr/>
          <p:nvPr/>
        </p:nvSpPr>
        <p:spPr bwMode="auto">
          <a:xfrm>
            <a:off x="4491990" y="2996952"/>
            <a:ext cx="1160129" cy="31683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038FC4-E33D-471A-53B1-37C22053C02B}"/>
              </a:ext>
            </a:extLst>
          </p:cNvPr>
          <p:cNvSpPr/>
          <p:nvPr/>
        </p:nvSpPr>
        <p:spPr bwMode="auto">
          <a:xfrm>
            <a:off x="5796137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53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E517B-FFC5-FB0B-8F78-C086BE31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Cooley-Tuckey 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B4EE4-D7F1-E2CB-A67F-46626234C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Derivation of the DIT Radix-2 FFT Algorithm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DFT</a:t>
            </a:r>
          </a:p>
          <a:p>
            <a:pPr marL="457200" lvl="1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Break into two parts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845184-5991-D4C5-B338-C885ACDC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09" y="1916832"/>
            <a:ext cx="1499793" cy="419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42AAB1-7095-8490-14DA-0F1227B2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824536"/>
            <a:ext cx="4286250" cy="504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C57106-42FD-9C0A-3B23-959231AF9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417274"/>
            <a:ext cx="4762500" cy="523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68985A-AED5-21AB-21B4-195710114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4037038"/>
            <a:ext cx="3571875" cy="504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A475FE-7E8C-B257-236D-7F10C02CD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664" y="4773638"/>
            <a:ext cx="2190750" cy="25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122AA2-D426-BAFB-F2A9-47B7963E7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63" y="5256835"/>
            <a:ext cx="35718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6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2C1143-CFEB-3A7E-C8F6-46194D6412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77" y="3069300"/>
            <a:ext cx="4213920" cy="30360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777361"/>
              </p:ext>
            </p:extLst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a[8]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a[12]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56356"/>
              </p:ext>
            </p:extLst>
          </p:nvPr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47371"/>
              </p:ext>
            </p:extLst>
          </p:nvPr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a[14]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669617"/>
              </p:ext>
            </p:extLst>
          </p:nvPr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DD4FF-1585-E0C4-AEC5-33EF50E5523F}"/>
              </a:ext>
            </a:extLst>
          </p:cNvPr>
          <p:cNvSpPr/>
          <p:nvPr/>
        </p:nvSpPr>
        <p:spPr bwMode="auto">
          <a:xfrm>
            <a:off x="4491990" y="2996952"/>
            <a:ext cx="1160129" cy="31683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038FC4-E33D-471A-53B1-37C22053C02B}"/>
              </a:ext>
            </a:extLst>
          </p:cNvPr>
          <p:cNvSpPr/>
          <p:nvPr/>
        </p:nvSpPr>
        <p:spPr bwMode="auto">
          <a:xfrm>
            <a:off x="5796137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4823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2C1143-CFEB-3A7E-C8F6-46194D6412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77" y="3069300"/>
            <a:ext cx="4213920" cy="30360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56383"/>
              </p:ext>
            </p:extLst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b[2]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891563"/>
              </p:ext>
            </p:extLst>
          </p:nvPr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17250"/>
              </p:ext>
            </p:extLst>
          </p:nvPr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24503"/>
              </p:ext>
            </p:extLst>
          </p:nvPr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DD4FF-1585-E0C4-AEC5-33EF50E5523F}"/>
              </a:ext>
            </a:extLst>
          </p:cNvPr>
          <p:cNvSpPr/>
          <p:nvPr/>
        </p:nvSpPr>
        <p:spPr bwMode="auto">
          <a:xfrm>
            <a:off x="4491990" y="2996952"/>
            <a:ext cx="1160129" cy="31683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038FC4-E33D-471A-53B1-37C22053C02B}"/>
              </a:ext>
            </a:extLst>
          </p:cNvPr>
          <p:cNvSpPr/>
          <p:nvPr/>
        </p:nvSpPr>
        <p:spPr bwMode="auto">
          <a:xfrm>
            <a:off x="5796137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F8D372-93F0-A37D-6A79-9D688A6BBAA6}"/>
              </a:ext>
            </a:extLst>
          </p:cNvPr>
          <p:cNvSpPr/>
          <p:nvPr/>
        </p:nvSpPr>
        <p:spPr bwMode="auto">
          <a:xfrm>
            <a:off x="6804251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795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2C1143-CFEB-3A7E-C8F6-46194D6412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77" y="3069300"/>
            <a:ext cx="4213920" cy="30360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328169"/>
              </p:ext>
            </p:extLst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b[8]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85702"/>
              </p:ext>
            </p:extLst>
          </p:nvPr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104619"/>
              </p:ext>
            </p:extLst>
          </p:nvPr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951618"/>
              </p:ext>
            </p:extLst>
          </p:nvPr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DD4FF-1585-E0C4-AEC5-33EF50E5523F}"/>
              </a:ext>
            </a:extLst>
          </p:cNvPr>
          <p:cNvSpPr/>
          <p:nvPr/>
        </p:nvSpPr>
        <p:spPr bwMode="auto">
          <a:xfrm>
            <a:off x="4491990" y="2996952"/>
            <a:ext cx="1160129" cy="31683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038FC4-E33D-471A-53B1-37C22053C02B}"/>
              </a:ext>
            </a:extLst>
          </p:cNvPr>
          <p:cNvSpPr/>
          <p:nvPr/>
        </p:nvSpPr>
        <p:spPr bwMode="auto">
          <a:xfrm>
            <a:off x="5796137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F8D372-93F0-A37D-6A79-9D688A6BBAA6}"/>
              </a:ext>
            </a:extLst>
          </p:cNvPr>
          <p:cNvSpPr/>
          <p:nvPr/>
        </p:nvSpPr>
        <p:spPr bwMode="auto">
          <a:xfrm>
            <a:off x="6804251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419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2C1143-CFEB-3A7E-C8F6-46194D6412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77" y="3069300"/>
            <a:ext cx="4213920" cy="30360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b[8]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/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/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b[12]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b[14]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/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DD4FF-1585-E0C4-AEC5-33EF50E5523F}"/>
              </a:ext>
            </a:extLst>
          </p:cNvPr>
          <p:cNvSpPr/>
          <p:nvPr/>
        </p:nvSpPr>
        <p:spPr bwMode="auto">
          <a:xfrm>
            <a:off x="4491990" y="2996952"/>
            <a:ext cx="1160129" cy="31683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038FC4-E33D-471A-53B1-37C22053C02B}"/>
              </a:ext>
            </a:extLst>
          </p:cNvPr>
          <p:cNvSpPr/>
          <p:nvPr/>
        </p:nvSpPr>
        <p:spPr bwMode="auto">
          <a:xfrm>
            <a:off x="5796137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F8D372-93F0-A37D-6A79-9D688A6BBAA6}"/>
              </a:ext>
            </a:extLst>
          </p:cNvPr>
          <p:cNvSpPr/>
          <p:nvPr/>
        </p:nvSpPr>
        <p:spPr bwMode="auto">
          <a:xfrm>
            <a:off x="6804251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075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2C1143-CFEB-3A7E-C8F6-46194D6412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77" y="3069300"/>
            <a:ext cx="4213920" cy="30360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794829"/>
              </p:ext>
            </p:extLst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090383"/>
              </p:ext>
            </p:extLst>
          </p:nvPr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c[2]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60864"/>
              </p:ext>
            </p:extLst>
          </p:nvPr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508548"/>
              </p:ext>
            </p:extLst>
          </p:nvPr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DD4FF-1585-E0C4-AEC5-33EF50E5523F}"/>
              </a:ext>
            </a:extLst>
          </p:cNvPr>
          <p:cNvSpPr/>
          <p:nvPr/>
        </p:nvSpPr>
        <p:spPr bwMode="auto">
          <a:xfrm>
            <a:off x="4491990" y="2996952"/>
            <a:ext cx="1160129" cy="31683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038FC4-E33D-471A-53B1-37C22053C02B}"/>
              </a:ext>
            </a:extLst>
          </p:cNvPr>
          <p:cNvSpPr/>
          <p:nvPr/>
        </p:nvSpPr>
        <p:spPr bwMode="auto">
          <a:xfrm>
            <a:off x="5796137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F8D372-93F0-A37D-6A79-9D688A6BBAA6}"/>
              </a:ext>
            </a:extLst>
          </p:cNvPr>
          <p:cNvSpPr/>
          <p:nvPr/>
        </p:nvSpPr>
        <p:spPr bwMode="auto">
          <a:xfrm>
            <a:off x="6804251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EA5840-A69B-F816-59B9-0873587C8AA2}"/>
              </a:ext>
            </a:extLst>
          </p:cNvPr>
          <p:cNvSpPr/>
          <p:nvPr/>
        </p:nvSpPr>
        <p:spPr bwMode="auto">
          <a:xfrm>
            <a:off x="7812365" y="3009376"/>
            <a:ext cx="951032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3862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2C1143-CFEB-3A7E-C8F6-46194D6412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77" y="3069300"/>
            <a:ext cx="4213920" cy="30360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1838"/>
              </p:ext>
            </p:extLst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c[8]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89858"/>
              </p:ext>
            </p:extLst>
          </p:nvPr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c[12]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39769"/>
              </p:ext>
            </p:extLst>
          </p:nvPr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c[12]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05985"/>
              </p:ext>
            </p:extLst>
          </p:nvPr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y[8]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y[2]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c[14]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DD4FF-1585-E0C4-AEC5-33EF50E5523F}"/>
              </a:ext>
            </a:extLst>
          </p:cNvPr>
          <p:cNvSpPr/>
          <p:nvPr/>
        </p:nvSpPr>
        <p:spPr bwMode="auto">
          <a:xfrm>
            <a:off x="4491990" y="2996952"/>
            <a:ext cx="1160129" cy="31683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038FC4-E33D-471A-53B1-37C22053C02B}"/>
              </a:ext>
            </a:extLst>
          </p:cNvPr>
          <p:cNvSpPr/>
          <p:nvPr/>
        </p:nvSpPr>
        <p:spPr bwMode="auto">
          <a:xfrm>
            <a:off x="5796137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F8D372-93F0-A37D-6A79-9D688A6BBAA6}"/>
              </a:ext>
            </a:extLst>
          </p:cNvPr>
          <p:cNvSpPr/>
          <p:nvPr/>
        </p:nvSpPr>
        <p:spPr bwMode="auto">
          <a:xfrm>
            <a:off x="6804251" y="3009376"/>
            <a:ext cx="864096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EA5840-A69B-F816-59B9-0873587C8AA2}"/>
              </a:ext>
            </a:extLst>
          </p:cNvPr>
          <p:cNvSpPr/>
          <p:nvPr/>
        </p:nvSpPr>
        <p:spPr bwMode="auto">
          <a:xfrm>
            <a:off x="7812365" y="3009376"/>
            <a:ext cx="951032" cy="315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008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7CE0A-EC75-1B76-FC77-868B2C09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41130-633E-FBAC-73BE-B6D560375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DPBRAM</a:t>
            </a:r>
          </a:p>
          <a:p>
            <a:pPr lvl="1"/>
            <a:r>
              <a:rPr lang="en-US" altLang="ko-KR" b="1" dirty="0"/>
              <a:t>Vertex Coloring</a:t>
            </a:r>
          </a:p>
          <a:p>
            <a:pPr lvl="2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</a:t>
            </a:r>
          </a:p>
          <a:p>
            <a:pPr lvl="2"/>
            <a:r>
              <a:rPr lang="en-US" altLang="ko-KR" b="1" dirty="0"/>
              <a:t>DIT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 Diagram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Timing Diagram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Verilog Implementation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 Results</a:t>
            </a:r>
          </a:p>
          <a:p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685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CD9B70AC-11CB-46B9-49BB-A089D349DD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63" y="3071718"/>
            <a:ext cx="4152199" cy="300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/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/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/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A[5]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A[4]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DD4FF-1585-E0C4-AEC5-33EF50E5523F}"/>
              </a:ext>
            </a:extLst>
          </p:cNvPr>
          <p:cNvSpPr/>
          <p:nvPr/>
        </p:nvSpPr>
        <p:spPr bwMode="auto">
          <a:xfrm>
            <a:off x="448126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900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CD9B70AC-11CB-46B9-49BB-A089D349DD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63" y="3071718"/>
            <a:ext cx="4152199" cy="300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04594E-82A2-236D-EEC8-C32E40B62D39}"/>
              </a:ext>
            </a:extLst>
          </p:cNvPr>
          <p:cNvSpPr/>
          <p:nvPr/>
        </p:nvSpPr>
        <p:spPr bwMode="auto">
          <a:xfrm>
            <a:off x="448126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/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/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A[11]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200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/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A[11]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A[13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200" b="1" u="none" strike="noStrike" dirty="0"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21FD-32A9-201F-1369-52D115971382}"/>
              </a:ext>
            </a:extLst>
          </p:cNvPr>
          <p:cNvSpPr/>
          <p:nvPr/>
        </p:nvSpPr>
        <p:spPr bwMode="auto">
          <a:xfrm>
            <a:off x="448126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8117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CD9B70AC-11CB-46B9-49BB-A089D349DD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63" y="3071718"/>
            <a:ext cx="4152199" cy="300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A[6]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04594E-82A2-236D-EEC8-C32E40B62D39}"/>
              </a:ext>
            </a:extLst>
          </p:cNvPr>
          <p:cNvSpPr/>
          <p:nvPr/>
        </p:nvSpPr>
        <p:spPr bwMode="auto">
          <a:xfrm>
            <a:off x="448126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/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A[3]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A[6]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/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A[4]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A[6]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/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A[5]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A[7]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21FD-32A9-201F-1369-52D115971382}"/>
              </a:ext>
            </a:extLst>
          </p:cNvPr>
          <p:cNvSpPr/>
          <p:nvPr/>
        </p:nvSpPr>
        <p:spPr bwMode="auto">
          <a:xfrm>
            <a:off x="448126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0D448D-3D4B-8827-50D8-7DC7803C57C5}"/>
              </a:ext>
            </a:extLst>
          </p:cNvPr>
          <p:cNvSpPr/>
          <p:nvPr/>
        </p:nvSpPr>
        <p:spPr bwMode="auto">
          <a:xfrm>
            <a:off x="553474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81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45D55-4A70-D37C-583C-F626D94D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Cooley-Tuckey 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70AEA-6FD3-6591-8388-018E660C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Derivation of the DIT Radix-2 FFT Algorithms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Upper half of the DFT outputs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E03CF-5688-A94B-DD90-B00AE9083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50" y="3304653"/>
            <a:ext cx="3333750" cy="83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3448AA-B3A3-379B-5190-F3199E92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87" y="4365104"/>
            <a:ext cx="4762500" cy="276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09EB92-EF67-F4DA-F6A5-D5C444E5C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950" y="4863580"/>
            <a:ext cx="4762500" cy="628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15F812-9A09-CE8C-3247-D8C2D7804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142" y="1993743"/>
            <a:ext cx="38100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11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CD9B70AC-11CB-46B9-49BB-A089D349DD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63" y="3071718"/>
            <a:ext cx="4152199" cy="300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04594E-82A2-236D-EEC8-C32E40B62D39}"/>
              </a:ext>
            </a:extLst>
          </p:cNvPr>
          <p:cNvSpPr/>
          <p:nvPr/>
        </p:nvSpPr>
        <p:spPr bwMode="auto">
          <a:xfrm>
            <a:off x="448126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/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A[11]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/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B[11]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/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B[11]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A[13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21FD-32A9-201F-1369-52D115971382}"/>
              </a:ext>
            </a:extLst>
          </p:cNvPr>
          <p:cNvSpPr/>
          <p:nvPr/>
        </p:nvSpPr>
        <p:spPr bwMode="auto">
          <a:xfrm>
            <a:off x="448126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0D448D-3D4B-8827-50D8-7DC7803C57C5}"/>
              </a:ext>
            </a:extLst>
          </p:cNvPr>
          <p:cNvSpPr/>
          <p:nvPr/>
        </p:nvSpPr>
        <p:spPr bwMode="auto">
          <a:xfrm>
            <a:off x="553474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1F48C8-6EC9-0B60-FAE8-4F5B7B3D4966}"/>
              </a:ext>
            </a:extLst>
          </p:cNvPr>
          <p:cNvSpPr/>
          <p:nvPr/>
        </p:nvSpPr>
        <p:spPr bwMode="auto">
          <a:xfrm>
            <a:off x="553474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049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CD9B70AC-11CB-46B9-49BB-A089D349DD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63" y="3071718"/>
            <a:ext cx="4152199" cy="300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B[4]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B[6]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04594E-82A2-236D-EEC8-C32E40B62D39}"/>
              </a:ext>
            </a:extLst>
          </p:cNvPr>
          <p:cNvSpPr/>
          <p:nvPr/>
        </p:nvSpPr>
        <p:spPr bwMode="auto">
          <a:xfrm>
            <a:off x="448126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/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B[5]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B[6]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/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B[6]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/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B[3]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B[7]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21FD-32A9-201F-1369-52D115971382}"/>
              </a:ext>
            </a:extLst>
          </p:cNvPr>
          <p:cNvSpPr/>
          <p:nvPr/>
        </p:nvSpPr>
        <p:spPr bwMode="auto">
          <a:xfrm>
            <a:off x="448126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0D448D-3D4B-8827-50D8-7DC7803C57C5}"/>
              </a:ext>
            </a:extLst>
          </p:cNvPr>
          <p:cNvSpPr/>
          <p:nvPr/>
        </p:nvSpPr>
        <p:spPr bwMode="auto">
          <a:xfrm>
            <a:off x="553474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1F48C8-6EC9-0B60-FAE8-4F5B7B3D4966}"/>
              </a:ext>
            </a:extLst>
          </p:cNvPr>
          <p:cNvSpPr/>
          <p:nvPr/>
        </p:nvSpPr>
        <p:spPr bwMode="auto">
          <a:xfrm>
            <a:off x="553474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3D65DB-08DF-33B2-EC76-F7F04AAA1BF7}"/>
              </a:ext>
            </a:extLst>
          </p:cNvPr>
          <p:cNvSpPr/>
          <p:nvPr/>
        </p:nvSpPr>
        <p:spPr bwMode="auto">
          <a:xfrm>
            <a:off x="6554924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7181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CD9B70AC-11CB-46B9-49BB-A089D349DD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63" y="3071718"/>
            <a:ext cx="4152199" cy="300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04594E-82A2-236D-EEC8-C32E40B62D39}"/>
              </a:ext>
            </a:extLst>
          </p:cNvPr>
          <p:cNvSpPr/>
          <p:nvPr/>
        </p:nvSpPr>
        <p:spPr bwMode="auto">
          <a:xfrm>
            <a:off x="448126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/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B[13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/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B[10]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C[13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/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B[11]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C[13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21FD-32A9-201F-1369-52D115971382}"/>
              </a:ext>
            </a:extLst>
          </p:cNvPr>
          <p:cNvSpPr/>
          <p:nvPr/>
        </p:nvSpPr>
        <p:spPr bwMode="auto">
          <a:xfrm>
            <a:off x="448126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0D448D-3D4B-8827-50D8-7DC7803C57C5}"/>
              </a:ext>
            </a:extLst>
          </p:cNvPr>
          <p:cNvSpPr/>
          <p:nvPr/>
        </p:nvSpPr>
        <p:spPr bwMode="auto">
          <a:xfrm>
            <a:off x="553474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1F48C8-6EC9-0B60-FAE8-4F5B7B3D4966}"/>
              </a:ext>
            </a:extLst>
          </p:cNvPr>
          <p:cNvSpPr/>
          <p:nvPr/>
        </p:nvSpPr>
        <p:spPr bwMode="auto">
          <a:xfrm>
            <a:off x="553474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3D65DB-08DF-33B2-EC76-F7F04AAA1BF7}"/>
              </a:ext>
            </a:extLst>
          </p:cNvPr>
          <p:cNvSpPr/>
          <p:nvPr/>
        </p:nvSpPr>
        <p:spPr bwMode="auto">
          <a:xfrm>
            <a:off x="6554924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5C46B6-12CC-4DA4-C6D7-E05C7B506CC8}"/>
              </a:ext>
            </a:extLst>
          </p:cNvPr>
          <p:cNvSpPr/>
          <p:nvPr/>
        </p:nvSpPr>
        <p:spPr bwMode="auto">
          <a:xfrm>
            <a:off x="6554924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8245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CD9B70AC-11CB-46B9-49BB-A089D349DD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63" y="3071718"/>
            <a:ext cx="4152199" cy="300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04594E-82A2-236D-EEC8-C32E40B62D39}"/>
              </a:ext>
            </a:extLst>
          </p:cNvPr>
          <p:cNvSpPr/>
          <p:nvPr/>
        </p:nvSpPr>
        <p:spPr bwMode="auto">
          <a:xfrm>
            <a:off x="448126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/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/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C[10]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C[11]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/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C[3]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C[11]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21FD-32A9-201F-1369-52D115971382}"/>
              </a:ext>
            </a:extLst>
          </p:cNvPr>
          <p:cNvSpPr/>
          <p:nvPr/>
        </p:nvSpPr>
        <p:spPr bwMode="auto">
          <a:xfrm>
            <a:off x="448126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0D448D-3D4B-8827-50D8-7DC7803C57C5}"/>
              </a:ext>
            </a:extLst>
          </p:cNvPr>
          <p:cNvSpPr/>
          <p:nvPr/>
        </p:nvSpPr>
        <p:spPr bwMode="auto">
          <a:xfrm>
            <a:off x="553474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1F48C8-6EC9-0B60-FAE8-4F5B7B3D4966}"/>
              </a:ext>
            </a:extLst>
          </p:cNvPr>
          <p:cNvSpPr/>
          <p:nvPr/>
        </p:nvSpPr>
        <p:spPr bwMode="auto">
          <a:xfrm>
            <a:off x="553474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3D65DB-08DF-33B2-EC76-F7F04AAA1BF7}"/>
              </a:ext>
            </a:extLst>
          </p:cNvPr>
          <p:cNvSpPr/>
          <p:nvPr/>
        </p:nvSpPr>
        <p:spPr bwMode="auto">
          <a:xfrm>
            <a:off x="6554924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5C46B6-12CC-4DA4-C6D7-E05C7B506CC8}"/>
              </a:ext>
            </a:extLst>
          </p:cNvPr>
          <p:cNvSpPr/>
          <p:nvPr/>
        </p:nvSpPr>
        <p:spPr bwMode="auto">
          <a:xfrm>
            <a:off x="6554924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19E423-8775-A167-2AFB-BB7266D5E9A8}"/>
              </a:ext>
            </a:extLst>
          </p:cNvPr>
          <p:cNvSpPr/>
          <p:nvPr/>
        </p:nvSpPr>
        <p:spPr bwMode="auto">
          <a:xfrm>
            <a:off x="8388423" y="3078891"/>
            <a:ext cx="243577" cy="71014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C7F54F-33C7-392D-81C5-D3A09B438CFF}"/>
              </a:ext>
            </a:extLst>
          </p:cNvPr>
          <p:cNvSpPr/>
          <p:nvPr/>
        </p:nvSpPr>
        <p:spPr bwMode="auto">
          <a:xfrm>
            <a:off x="8385602" y="4625987"/>
            <a:ext cx="243577" cy="6752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538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ignal flow graphs of cooley-tukey ffts By OpenStax | Jobilize">
            <a:extLst>
              <a:ext uri="{FF2B5EF4-FFF2-40B4-BE49-F238E27FC236}">
                <a16:creationId xmlns:a16="http://schemas.microsoft.com/office/drawing/2014/main" id="{CD9B70AC-11CB-46B9-49BB-A089D349DD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63" y="3071718"/>
            <a:ext cx="4152199" cy="300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CD80A5-7B1D-239C-3133-2ACB451B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Coloring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10FACA-A700-AC8F-E740-E14E33F5D2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9392" y="1122757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544698233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50314102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1663244480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06931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61872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60359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C[4]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38888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1601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3723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Y[11]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75688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C[13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5326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8469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C1E1202-3C3D-02C5-3440-24A8DF4B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28201"/>
            <a:ext cx="3587496" cy="11201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04594E-82A2-236D-EEC8-C32E40B62D39}"/>
              </a:ext>
            </a:extLst>
          </p:cNvPr>
          <p:cNvSpPr/>
          <p:nvPr/>
        </p:nvSpPr>
        <p:spPr bwMode="auto">
          <a:xfrm>
            <a:off x="448126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46C564-6662-CAF0-F0C1-587A55D44CB8}"/>
              </a:ext>
            </a:extLst>
          </p:cNvPr>
          <p:cNvGraphicFramePr>
            <a:graphicFrameLocks noGrp="1"/>
          </p:cNvGraphicFramePr>
          <p:nvPr/>
        </p:nvGraphicFramePr>
        <p:xfrm>
          <a:off x="2662336" y="1122756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C[5]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Y[4]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Y[11]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C[13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5D695-B41C-3CFB-C74F-D36ACB572ED7}"/>
              </a:ext>
            </a:extLst>
          </p:cNvPr>
          <p:cNvGraphicFramePr>
            <a:graphicFrameLocks noGrp="1"/>
          </p:cNvGraphicFramePr>
          <p:nvPr/>
        </p:nvGraphicFramePr>
        <p:xfrm>
          <a:off x="4625280" y="1120339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Y[5]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Y[4]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C[6]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Y[11]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Y[13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4A899-4A99-0E02-B45D-C4E2505413C4}"/>
              </a:ext>
            </a:extLst>
          </p:cNvPr>
          <p:cNvGraphicFramePr>
            <a:graphicFrameLocks noGrp="1"/>
          </p:cNvGraphicFramePr>
          <p:nvPr/>
        </p:nvGraphicFramePr>
        <p:xfrm>
          <a:off x="6588224" y="1120338"/>
          <a:ext cx="1818927" cy="17253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6309">
                  <a:extLst>
                    <a:ext uri="{9D8B030D-6E8A-4147-A177-3AD203B41FA5}">
                      <a16:colId xmlns:a16="http://schemas.microsoft.com/office/drawing/2014/main" val="362078156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729481155"/>
                    </a:ext>
                  </a:extLst>
                </a:gridCol>
                <a:gridCol w="606309">
                  <a:extLst>
                    <a:ext uri="{9D8B030D-6E8A-4147-A177-3AD203B41FA5}">
                      <a16:colId xmlns:a16="http://schemas.microsoft.com/office/drawing/2014/main" val="3078983931"/>
                    </a:ext>
                  </a:extLst>
                </a:gridCol>
              </a:tblGrid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ddr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BANK0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D2Coding" panose="020B0609020101020101" pitchFamily="49" charset="-127"/>
                        </a:rPr>
                        <a:t>BANK1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81267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062396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Y[3]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46502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Y[5]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Y[4]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2948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Y[6]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C[7]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95005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78874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Y[10]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맑은 고딕" panose="020B0503020000020004" pitchFamily="50" charset="-127"/>
                        </a:rPr>
                        <a:t>Y[11]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70873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Y[13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224290"/>
                  </a:ext>
                </a:extLst>
              </a:tr>
              <a:tr h="171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D2Coding" panose="020B0609020101020101" pitchFamily="49" charset="-127"/>
                      </a:endParaRPr>
                    </a:p>
                  </a:txBody>
                  <a:tcPr marL="8827" marR="8827" marT="882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Y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228" marR="6228" marT="622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843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21FD-32A9-201F-1369-52D115971382}"/>
              </a:ext>
            </a:extLst>
          </p:cNvPr>
          <p:cNvSpPr/>
          <p:nvPr/>
        </p:nvSpPr>
        <p:spPr bwMode="auto">
          <a:xfrm>
            <a:off x="448126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0D448D-3D4B-8827-50D8-7DC7803C57C5}"/>
              </a:ext>
            </a:extLst>
          </p:cNvPr>
          <p:cNvSpPr/>
          <p:nvPr/>
        </p:nvSpPr>
        <p:spPr bwMode="auto">
          <a:xfrm>
            <a:off x="5534743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1F48C8-6EC9-0B60-FAE8-4F5B7B3D4966}"/>
              </a:ext>
            </a:extLst>
          </p:cNvPr>
          <p:cNvSpPr/>
          <p:nvPr/>
        </p:nvSpPr>
        <p:spPr bwMode="auto">
          <a:xfrm>
            <a:off x="5534743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3D65DB-08DF-33B2-EC76-F7F04AAA1BF7}"/>
              </a:ext>
            </a:extLst>
          </p:cNvPr>
          <p:cNvSpPr/>
          <p:nvPr/>
        </p:nvSpPr>
        <p:spPr bwMode="auto">
          <a:xfrm>
            <a:off x="6554924" y="3069300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5C46B6-12CC-4DA4-C6D7-E05C7B506CC8}"/>
              </a:ext>
            </a:extLst>
          </p:cNvPr>
          <p:cNvSpPr/>
          <p:nvPr/>
        </p:nvSpPr>
        <p:spPr bwMode="auto">
          <a:xfrm>
            <a:off x="6554924" y="4638527"/>
            <a:ext cx="810818" cy="143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6D692B-85D7-36F4-79D9-E616083010A5}"/>
              </a:ext>
            </a:extLst>
          </p:cNvPr>
          <p:cNvSpPr/>
          <p:nvPr/>
        </p:nvSpPr>
        <p:spPr bwMode="auto">
          <a:xfrm>
            <a:off x="8388423" y="3078891"/>
            <a:ext cx="243577" cy="71014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FA2FAB-827A-ABBE-F115-07431B2430B8}"/>
              </a:ext>
            </a:extLst>
          </p:cNvPr>
          <p:cNvSpPr/>
          <p:nvPr/>
        </p:nvSpPr>
        <p:spPr bwMode="auto">
          <a:xfrm>
            <a:off x="8385602" y="4625987"/>
            <a:ext cx="243577" cy="6752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425C28-0335-8FAD-86AD-6B90CA1C9618}"/>
              </a:ext>
            </a:extLst>
          </p:cNvPr>
          <p:cNvSpPr/>
          <p:nvPr/>
        </p:nvSpPr>
        <p:spPr bwMode="auto">
          <a:xfrm>
            <a:off x="8385602" y="3837597"/>
            <a:ext cx="243577" cy="71014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4EA84E-FF20-B41C-25E2-2058B3CA7646}"/>
              </a:ext>
            </a:extLst>
          </p:cNvPr>
          <p:cNvSpPr/>
          <p:nvPr/>
        </p:nvSpPr>
        <p:spPr bwMode="auto">
          <a:xfrm>
            <a:off x="8382781" y="5384693"/>
            <a:ext cx="243577" cy="6752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15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7CE0A-EC75-1B76-FC77-868B2C09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41130-633E-FBAC-73BE-B6D560375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DPBRAM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Vertex Coloring</a:t>
            </a:r>
          </a:p>
          <a:p>
            <a:pPr lvl="2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</a:t>
            </a:r>
          </a:p>
          <a:p>
            <a:pPr lvl="2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DIT</a:t>
            </a:r>
          </a:p>
          <a:p>
            <a:pPr lvl="1"/>
            <a:r>
              <a:rPr lang="en-US" altLang="ko-KR" b="1" dirty="0"/>
              <a:t>Block Diagram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Timing Diagram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Verilog Implementation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 Results</a:t>
            </a:r>
          </a:p>
          <a:p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2940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662AD-8708-8866-5793-40F17FC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r>
              <a:rPr lang="en-US" altLang="ko-KR" b="0" dirty="0"/>
              <a:t> </a:t>
            </a:r>
            <a:r>
              <a:rPr lang="en-US" altLang="ko-KR" dirty="0"/>
              <a:t>Diagram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E527D-E058-6FAB-8567-29B7B09A4F26}"/>
              </a:ext>
            </a:extLst>
          </p:cNvPr>
          <p:cNvSpPr txBox="1"/>
          <p:nvPr/>
        </p:nvSpPr>
        <p:spPr>
          <a:xfrm>
            <a:off x="3794482" y="3858190"/>
            <a:ext cx="492972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out_BF1</a:t>
            </a:r>
            <a:endParaRPr lang="ko-KR" altLang="en-US" sz="5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0368E4-FAAA-A939-0797-4CB91C76DD56}"/>
              </a:ext>
            </a:extLst>
          </p:cNvPr>
          <p:cNvSpPr/>
          <p:nvPr/>
        </p:nvSpPr>
        <p:spPr bwMode="auto">
          <a:xfrm>
            <a:off x="3668636" y="1702520"/>
            <a:ext cx="1237636" cy="4469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BANK1</a:t>
            </a:r>
          </a:p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(32x8)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95D77E-D8BD-89EC-8CFC-1192ABC7795F}"/>
              </a:ext>
            </a:extLst>
          </p:cNvPr>
          <p:cNvSpPr/>
          <p:nvPr/>
        </p:nvSpPr>
        <p:spPr bwMode="auto">
          <a:xfrm>
            <a:off x="3650876" y="2553832"/>
            <a:ext cx="1237636" cy="4469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BANK0</a:t>
            </a:r>
          </a:p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(32x8)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C9261D-E3B8-8DA4-0C9B-77E729CDDB17}"/>
              </a:ext>
            </a:extLst>
          </p:cNvPr>
          <p:cNvSpPr/>
          <p:nvPr/>
        </p:nvSpPr>
        <p:spPr bwMode="auto">
          <a:xfrm>
            <a:off x="5692747" y="4590135"/>
            <a:ext cx="1840804" cy="7534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98ED9F-B3C3-6BDB-2FC9-2B0100559538}"/>
              </a:ext>
            </a:extLst>
          </p:cNvPr>
          <p:cNvSpPr/>
          <p:nvPr/>
        </p:nvSpPr>
        <p:spPr bwMode="auto">
          <a:xfrm>
            <a:off x="2090308" y="3482124"/>
            <a:ext cx="2118309" cy="17876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8BF795-AF7A-8320-80FA-80AC4891326A}"/>
              </a:ext>
            </a:extLst>
          </p:cNvPr>
          <p:cNvSpPr/>
          <p:nvPr/>
        </p:nvSpPr>
        <p:spPr bwMode="auto">
          <a:xfrm>
            <a:off x="2291144" y="4164408"/>
            <a:ext cx="473297" cy="811923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MULT.v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06E9B8-B371-7FC8-1132-27F2CE7BAC4B}"/>
              </a:ext>
            </a:extLst>
          </p:cNvPr>
          <p:cNvSpPr/>
          <p:nvPr/>
        </p:nvSpPr>
        <p:spPr bwMode="auto">
          <a:xfrm>
            <a:off x="3176985" y="3646712"/>
            <a:ext cx="687576" cy="136866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BF.v</a:t>
            </a:r>
            <a:endParaRPr kumimoji="1" lang="ko-KR" altLang="en-US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E16CB5-A601-3B59-B3CF-1373675884D4}"/>
              </a:ext>
            </a:extLst>
          </p:cNvPr>
          <p:cNvSpPr/>
          <p:nvPr/>
        </p:nvSpPr>
        <p:spPr bwMode="auto">
          <a:xfrm>
            <a:off x="1143196" y="4516338"/>
            <a:ext cx="529573" cy="75340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ROM</a:t>
            </a:r>
          </a:p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(32x8)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D2BF7CA0-97A6-5252-E509-C5E43068956F}"/>
              </a:ext>
            </a:extLst>
          </p:cNvPr>
          <p:cNvCxnSpPr/>
          <p:nvPr/>
        </p:nvCxnSpPr>
        <p:spPr bwMode="auto">
          <a:xfrm>
            <a:off x="1773992" y="4590191"/>
            <a:ext cx="51050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F5957D60-B658-EF98-9DBF-B6EECC37B591}"/>
              </a:ext>
            </a:extLst>
          </p:cNvPr>
          <p:cNvCxnSpPr/>
          <p:nvPr/>
        </p:nvCxnSpPr>
        <p:spPr bwMode="auto">
          <a:xfrm>
            <a:off x="1772837" y="3964526"/>
            <a:ext cx="137662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08D3A1C0-CBB6-F763-3AA0-EF81CB52B561}"/>
              </a:ext>
            </a:extLst>
          </p:cNvPr>
          <p:cNvCxnSpPr/>
          <p:nvPr/>
        </p:nvCxnSpPr>
        <p:spPr bwMode="auto">
          <a:xfrm>
            <a:off x="1672769" y="4771829"/>
            <a:ext cx="61172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327F235-823E-7238-6A4D-2AD8816BBF73}"/>
              </a:ext>
            </a:extLst>
          </p:cNvPr>
          <p:cNvCxnSpPr>
            <a:stCxn id="23" idx="3"/>
          </p:cNvCxnSpPr>
          <p:nvPr/>
        </p:nvCxnSpPr>
        <p:spPr bwMode="auto">
          <a:xfrm>
            <a:off x="2764441" y="4570370"/>
            <a:ext cx="41254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2B3CDD7F-02CE-D5B6-93EE-61A3D846B8CB}"/>
              </a:ext>
            </a:extLst>
          </p:cNvPr>
          <p:cNvCxnSpPr/>
          <p:nvPr/>
        </p:nvCxnSpPr>
        <p:spPr bwMode="auto">
          <a:xfrm>
            <a:off x="3890540" y="4749338"/>
            <a:ext cx="56178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AB6CB3AB-EBF6-6E0D-CF46-2EAFBF59F686}"/>
              </a:ext>
            </a:extLst>
          </p:cNvPr>
          <p:cNvCxnSpPr/>
          <p:nvPr/>
        </p:nvCxnSpPr>
        <p:spPr bwMode="auto">
          <a:xfrm>
            <a:off x="3864561" y="3964526"/>
            <a:ext cx="58776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18392C-F710-6819-1CA8-048869E44B41}"/>
              </a:ext>
            </a:extLst>
          </p:cNvPr>
          <p:cNvSpPr/>
          <p:nvPr/>
        </p:nvSpPr>
        <p:spPr bwMode="auto">
          <a:xfrm>
            <a:off x="5122337" y="1238303"/>
            <a:ext cx="2283707" cy="2044917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CA8F67-9F6B-5F03-AA6C-9E929B2A06DF}"/>
              </a:ext>
            </a:extLst>
          </p:cNvPr>
          <p:cNvSpPr/>
          <p:nvPr/>
        </p:nvSpPr>
        <p:spPr bwMode="auto">
          <a:xfrm>
            <a:off x="6777439" y="1813470"/>
            <a:ext cx="481303" cy="6256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REGD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39635B-CFEE-D94E-87D1-B733B4507A9C}"/>
              </a:ext>
            </a:extLst>
          </p:cNvPr>
          <p:cNvSpPr/>
          <p:nvPr/>
        </p:nvSpPr>
        <p:spPr bwMode="auto">
          <a:xfrm>
            <a:off x="6783897" y="2551047"/>
            <a:ext cx="481303" cy="6256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REGE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4" name="순서도: 수동 연산 33">
            <a:extLst>
              <a:ext uri="{FF2B5EF4-FFF2-40B4-BE49-F238E27FC236}">
                <a16:creationId xmlns:a16="http://schemas.microsoft.com/office/drawing/2014/main" id="{11A46A0E-70E8-F614-5738-8D3D4FDA6072}"/>
              </a:ext>
            </a:extLst>
          </p:cNvPr>
          <p:cNvSpPr/>
          <p:nvPr/>
        </p:nvSpPr>
        <p:spPr bwMode="auto">
          <a:xfrm rot="5400000">
            <a:off x="5974225" y="1974118"/>
            <a:ext cx="625666" cy="137515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0     1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5" name="순서도: 수동 연산 34">
            <a:extLst>
              <a:ext uri="{FF2B5EF4-FFF2-40B4-BE49-F238E27FC236}">
                <a16:creationId xmlns:a16="http://schemas.microsoft.com/office/drawing/2014/main" id="{7505AE1D-AE3C-1704-483B-6D19E28B7144}"/>
              </a:ext>
            </a:extLst>
          </p:cNvPr>
          <p:cNvSpPr/>
          <p:nvPr/>
        </p:nvSpPr>
        <p:spPr bwMode="auto">
          <a:xfrm rot="5400000">
            <a:off x="5983303" y="2803716"/>
            <a:ext cx="625666" cy="137515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1    0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6" name="순서도: 수동 연산 35">
            <a:extLst>
              <a:ext uri="{FF2B5EF4-FFF2-40B4-BE49-F238E27FC236}">
                <a16:creationId xmlns:a16="http://schemas.microsoft.com/office/drawing/2014/main" id="{0309B041-8041-327C-8CBE-2F57872D5B70}"/>
              </a:ext>
            </a:extLst>
          </p:cNvPr>
          <p:cNvSpPr/>
          <p:nvPr/>
        </p:nvSpPr>
        <p:spPr bwMode="auto">
          <a:xfrm rot="5400000">
            <a:off x="5231547" y="1857371"/>
            <a:ext cx="625666" cy="137515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1    0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7" name="순서도: 수동 연산 36">
            <a:extLst>
              <a:ext uri="{FF2B5EF4-FFF2-40B4-BE49-F238E27FC236}">
                <a16:creationId xmlns:a16="http://schemas.microsoft.com/office/drawing/2014/main" id="{E620DC9B-671E-36D3-4CEB-847504C63E5D}"/>
              </a:ext>
            </a:extLst>
          </p:cNvPr>
          <p:cNvSpPr/>
          <p:nvPr/>
        </p:nvSpPr>
        <p:spPr bwMode="auto">
          <a:xfrm rot="5400000">
            <a:off x="5229264" y="2680025"/>
            <a:ext cx="625666" cy="137515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1    0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125294F-5366-9E07-D878-BA885B9CE891}"/>
              </a:ext>
            </a:extLst>
          </p:cNvPr>
          <p:cNvCxnSpPr/>
          <p:nvPr/>
        </p:nvCxnSpPr>
        <p:spPr bwMode="auto">
          <a:xfrm flipH="1">
            <a:off x="7265200" y="2153130"/>
            <a:ext cx="62639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5FA301D-0AB7-8DEC-189A-6D241B434AB9}"/>
              </a:ext>
            </a:extLst>
          </p:cNvPr>
          <p:cNvCxnSpPr/>
          <p:nvPr/>
        </p:nvCxnSpPr>
        <p:spPr bwMode="auto">
          <a:xfrm flipH="1">
            <a:off x="7258742" y="2830594"/>
            <a:ext cx="62639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ED3935-D310-C418-7558-CAF828436A68}"/>
              </a:ext>
            </a:extLst>
          </p:cNvPr>
          <p:cNvCxnSpPr/>
          <p:nvPr/>
        </p:nvCxnSpPr>
        <p:spPr bwMode="auto">
          <a:xfrm flipH="1">
            <a:off x="6364894" y="2961854"/>
            <a:ext cx="391938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838DE21-7724-1ABA-6038-8F071E536A07}"/>
              </a:ext>
            </a:extLst>
          </p:cNvPr>
          <p:cNvCxnSpPr/>
          <p:nvPr/>
        </p:nvCxnSpPr>
        <p:spPr bwMode="auto">
          <a:xfrm flipH="1">
            <a:off x="6349983" y="1938918"/>
            <a:ext cx="40684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31AD78-3EAD-BF44-F845-4D94E37EFD5D}"/>
              </a:ext>
            </a:extLst>
          </p:cNvPr>
          <p:cNvCxnSpPr/>
          <p:nvPr/>
        </p:nvCxnSpPr>
        <p:spPr bwMode="auto">
          <a:xfrm flipH="1">
            <a:off x="5608561" y="2042875"/>
            <a:ext cx="60973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F5635D6-26E5-F3F0-42BB-C4DAC4F5AA7F}"/>
              </a:ext>
            </a:extLst>
          </p:cNvPr>
          <p:cNvCxnSpPr/>
          <p:nvPr/>
        </p:nvCxnSpPr>
        <p:spPr bwMode="auto">
          <a:xfrm flipH="1">
            <a:off x="5620888" y="2872473"/>
            <a:ext cx="60973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43CD7D56-C511-A9A7-ECE0-7FB8EC64B8F0}"/>
              </a:ext>
            </a:extLst>
          </p:cNvPr>
          <p:cNvCxnSpPr/>
          <p:nvPr/>
        </p:nvCxnSpPr>
        <p:spPr bwMode="auto">
          <a:xfrm rot="10800000" flipV="1">
            <a:off x="6355815" y="2288344"/>
            <a:ext cx="406849" cy="46043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141CE102-3826-FDDE-9AE9-21A705EE8CCA}"/>
              </a:ext>
            </a:extLst>
          </p:cNvPr>
          <p:cNvCxnSpPr/>
          <p:nvPr/>
        </p:nvCxnSpPr>
        <p:spPr bwMode="auto">
          <a:xfrm rot="10800000">
            <a:off x="6349983" y="2181357"/>
            <a:ext cx="406849" cy="460439"/>
          </a:xfrm>
          <a:prstGeom prst="bentConnector3">
            <a:avLst>
              <a:gd name="adj1" fmla="val 3179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3" name="순서도: 수동 연산 112">
            <a:extLst>
              <a:ext uri="{FF2B5EF4-FFF2-40B4-BE49-F238E27FC236}">
                <a16:creationId xmlns:a16="http://schemas.microsoft.com/office/drawing/2014/main" id="{9ADA3287-A776-B02A-C992-7B296AC09474}"/>
              </a:ext>
            </a:extLst>
          </p:cNvPr>
          <p:cNvSpPr/>
          <p:nvPr/>
        </p:nvSpPr>
        <p:spPr bwMode="auto">
          <a:xfrm rot="10800000">
            <a:off x="5742213" y="1354892"/>
            <a:ext cx="481303" cy="178762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0696BE23-C385-000B-D683-08A723CA5DFC}"/>
              </a:ext>
            </a:extLst>
          </p:cNvPr>
          <p:cNvCxnSpPr/>
          <p:nvPr/>
        </p:nvCxnSpPr>
        <p:spPr bwMode="auto">
          <a:xfrm rot="10800000" flipV="1">
            <a:off x="5998213" y="1129412"/>
            <a:ext cx="2325584" cy="225456"/>
          </a:xfrm>
          <a:prstGeom prst="bentConnector3">
            <a:avLst>
              <a:gd name="adj1" fmla="val 10004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D9C2E539-7965-A7EB-0985-0107D1C6FFC2}"/>
              </a:ext>
            </a:extLst>
          </p:cNvPr>
          <p:cNvCxnSpPr/>
          <p:nvPr/>
        </p:nvCxnSpPr>
        <p:spPr bwMode="auto">
          <a:xfrm>
            <a:off x="5883591" y="1533364"/>
            <a:ext cx="0" cy="28010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EBAE32CE-DCF9-C8BA-1F22-BE51F1C51337}"/>
              </a:ext>
            </a:extLst>
          </p:cNvPr>
          <p:cNvCxnSpPr/>
          <p:nvPr/>
        </p:nvCxnSpPr>
        <p:spPr bwMode="auto">
          <a:xfrm flipH="1">
            <a:off x="6093088" y="1537607"/>
            <a:ext cx="6532" cy="11101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038050E-6033-CBF6-C693-B96DF6442C1B}"/>
              </a:ext>
            </a:extLst>
          </p:cNvPr>
          <p:cNvCxnSpPr/>
          <p:nvPr/>
        </p:nvCxnSpPr>
        <p:spPr bwMode="auto">
          <a:xfrm flipH="1">
            <a:off x="5620888" y="1813470"/>
            <a:ext cx="26270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EA78C24-E47F-FAF7-21A5-FE86F19A493C}"/>
              </a:ext>
            </a:extLst>
          </p:cNvPr>
          <p:cNvCxnSpPr/>
          <p:nvPr/>
        </p:nvCxnSpPr>
        <p:spPr bwMode="auto">
          <a:xfrm flipH="1">
            <a:off x="5608561" y="2641796"/>
            <a:ext cx="481303" cy="722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2D460BE7-768E-05FC-FC50-83088C317B8B}"/>
              </a:ext>
            </a:extLst>
          </p:cNvPr>
          <p:cNvCxnSpPr>
            <a:endCxn id="15" idx="3"/>
          </p:cNvCxnSpPr>
          <p:nvPr/>
        </p:nvCxnSpPr>
        <p:spPr bwMode="auto">
          <a:xfrm flipH="1">
            <a:off x="4906272" y="1925972"/>
            <a:ext cx="56884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15B28C05-8E17-33AF-3265-64E7D4B46574}"/>
              </a:ext>
            </a:extLst>
          </p:cNvPr>
          <p:cNvCxnSpPr>
            <a:stCxn id="37" idx="2"/>
          </p:cNvCxnSpPr>
          <p:nvPr/>
        </p:nvCxnSpPr>
        <p:spPr bwMode="auto">
          <a:xfrm flipH="1" flipV="1">
            <a:off x="4888512" y="2748782"/>
            <a:ext cx="584828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02A768B-9068-2C0D-90A7-CE0AF36127CD}"/>
              </a:ext>
            </a:extLst>
          </p:cNvPr>
          <p:cNvSpPr txBox="1"/>
          <p:nvPr/>
        </p:nvSpPr>
        <p:spPr>
          <a:xfrm>
            <a:off x="6283971" y="1377452"/>
            <a:ext cx="569806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sel_wr_bank</a:t>
            </a:r>
            <a:endParaRPr lang="ko-KR" altLang="en-US" sz="5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9A37D90-ABB9-CE0E-4E03-458F511C36FD}"/>
              </a:ext>
            </a:extLst>
          </p:cNvPr>
          <p:cNvSpPr txBox="1"/>
          <p:nvPr/>
        </p:nvSpPr>
        <p:spPr>
          <a:xfrm>
            <a:off x="5337434" y="1385799"/>
            <a:ext cx="422257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sel_din</a:t>
            </a:r>
            <a:endParaRPr lang="ko-KR" altLang="en-US" sz="500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9EFA142-5092-E651-CE75-068E98BAB1EA}"/>
              </a:ext>
            </a:extLst>
          </p:cNvPr>
          <p:cNvSpPr txBox="1"/>
          <p:nvPr/>
        </p:nvSpPr>
        <p:spPr>
          <a:xfrm>
            <a:off x="6009916" y="2328795"/>
            <a:ext cx="576852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sel_wr_swap</a:t>
            </a:r>
            <a:endParaRPr lang="ko-KR" altLang="en-US" sz="5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DDBF04-0185-AAD9-4DF6-31A617B4D562}"/>
              </a:ext>
            </a:extLst>
          </p:cNvPr>
          <p:cNvSpPr/>
          <p:nvPr/>
        </p:nvSpPr>
        <p:spPr bwMode="auto">
          <a:xfrm>
            <a:off x="1461503" y="1245347"/>
            <a:ext cx="2124220" cy="2012827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3E08BC6-C4C7-2716-39D8-F6700231E04F}"/>
              </a:ext>
            </a:extLst>
          </p:cNvPr>
          <p:cNvSpPr/>
          <p:nvPr/>
        </p:nvSpPr>
        <p:spPr bwMode="auto">
          <a:xfrm>
            <a:off x="7423423" y="3677287"/>
            <a:ext cx="481303" cy="6256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REGC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544B2F1-4F6A-3481-8BAD-5BDDFCABC6A4}"/>
              </a:ext>
            </a:extLst>
          </p:cNvPr>
          <p:cNvSpPr/>
          <p:nvPr/>
        </p:nvSpPr>
        <p:spPr bwMode="auto">
          <a:xfrm>
            <a:off x="1772838" y="1662372"/>
            <a:ext cx="481303" cy="6256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REGA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5B754B2-DB2F-0F2A-6B3C-3145C067B49B}"/>
              </a:ext>
            </a:extLst>
          </p:cNvPr>
          <p:cNvSpPr/>
          <p:nvPr/>
        </p:nvSpPr>
        <p:spPr bwMode="auto">
          <a:xfrm>
            <a:off x="1772838" y="2377332"/>
            <a:ext cx="481303" cy="6256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REGB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6" name="순서도: 수동 연산 155">
            <a:extLst>
              <a:ext uri="{FF2B5EF4-FFF2-40B4-BE49-F238E27FC236}">
                <a16:creationId xmlns:a16="http://schemas.microsoft.com/office/drawing/2014/main" id="{88FA8DA3-04E8-748F-679B-C53F5547068F}"/>
              </a:ext>
            </a:extLst>
          </p:cNvPr>
          <p:cNvSpPr/>
          <p:nvPr/>
        </p:nvSpPr>
        <p:spPr bwMode="auto">
          <a:xfrm rot="5400000">
            <a:off x="2641949" y="1906448"/>
            <a:ext cx="625666" cy="137515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0  1</a:t>
            </a:r>
            <a:endParaRPr kumimoji="1" lang="ko-KR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7" name="순서도: 수동 연산 156">
            <a:extLst>
              <a:ext uri="{FF2B5EF4-FFF2-40B4-BE49-F238E27FC236}">
                <a16:creationId xmlns:a16="http://schemas.microsoft.com/office/drawing/2014/main" id="{992F9092-86BA-BD6C-6930-311C6236B60F}"/>
              </a:ext>
            </a:extLst>
          </p:cNvPr>
          <p:cNvSpPr/>
          <p:nvPr/>
        </p:nvSpPr>
        <p:spPr bwMode="auto">
          <a:xfrm rot="5400000">
            <a:off x="2641534" y="2611810"/>
            <a:ext cx="625666" cy="137515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1   0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59B7CB72-B168-B906-4089-1A506A854905}"/>
              </a:ext>
            </a:extLst>
          </p:cNvPr>
          <p:cNvCxnSpPr/>
          <p:nvPr/>
        </p:nvCxnSpPr>
        <p:spPr bwMode="auto">
          <a:xfrm flipH="1" flipV="1">
            <a:off x="3020389" y="2771929"/>
            <a:ext cx="621997" cy="535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F2DF3AA0-9E52-0D99-CB4D-D53E4E40319B}"/>
              </a:ext>
            </a:extLst>
          </p:cNvPr>
          <p:cNvCxnSpPr/>
          <p:nvPr/>
        </p:nvCxnSpPr>
        <p:spPr bwMode="auto">
          <a:xfrm rot="5400000">
            <a:off x="2902731" y="2042367"/>
            <a:ext cx="598415" cy="348594"/>
          </a:xfrm>
          <a:prstGeom prst="bentConnector3">
            <a:avLst>
              <a:gd name="adj1" fmla="val 9952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EF02E0E5-732E-F354-AC35-F3DB5C467C65}"/>
              </a:ext>
            </a:extLst>
          </p:cNvPr>
          <p:cNvCxnSpPr/>
          <p:nvPr/>
        </p:nvCxnSpPr>
        <p:spPr bwMode="auto">
          <a:xfrm flipH="1">
            <a:off x="3036367" y="1894486"/>
            <a:ext cx="62639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D96274C1-6151-15A5-2D81-6AF8A68A3509}"/>
              </a:ext>
            </a:extLst>
          </p:cNvPr>
          <p:cNvCxnSpPr/>
          <p:nvPr/>
        </p:nvCxnSpPr>
        <p:spPr bwMode="auto">
          <a:xfrm rot="16200000" flipV="1">
            <a:off x="2901179" y="2223155"/>
            <a:ext cx="694822" cy="408464"/>
          </a:xfrm>
          <a:prstGeom prst="bentConnector3">
            <a:avLst>
              <a:gd name="adj1" fmla="val 9900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84D3937C-5A87-780E-FEF6-2F486D77BF86}"/>
              </a:ext>
            </a:extLst>
          </p:cNvPr>
          <p:cNvCxnSpPr/>
          <p:nvPr/>
        </p:nvCxnSpPr>
        <p:spPr bwMode="auto">
          <a:xfrm flipH="1">
            <a:off x="2254141" y="1951716"/>
            <a:ext cx="62639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9C39883-D952-E181-93EF-16FBD9C719F6}"/>
              </a:ext>
            </a:extLst>
          </p:cNvPr>
          <p:cNvCxnSpPr/>
          <p:nvPr/>
        </p:nvCxnSpPr>
        <p:spPr bwMode="auto">
          <a:xfrm flipH="1">
            <a:off x="2266915" y="2690165"/>
            <a:ext cx="62639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2A9ACA5D-B585-B127-0B38-75941BAFA261}"/>
              </a:ext>
            </a:extLst>
          </p:cNvPr>
          <p:cNvCxnSpPr/>
          <p:nvPr/>
        </p:nvCxnSpPr>
        <p:spPr bwMode="auto">
          <a:xfrm flipH="1">
            <a:off x="1146439" y="1951716"/>
            <a:ext cx="62639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9874B366-BFFE-D6F3-2643-00AF86C758FC}"/>
              </a:ext>
            </a:extLst>
          </p:cNvPr>
          <p:cNvCxnSpPr/>
          <p:nvPr/>
        </p:nvCxnSpPr>
        <p:spPr bwMode="auto">
          <a:xfrm flipH="1">
            <a:off x="1146438" y="2690165"/>
            <a:ext cx="62639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C03B3D73-755D-6453-6A72-8386D8ADB9B7}"/>
              </a:ext>
            </a:extLst>
          </p:cNvPr>
          <p:cNvSpPr txBox="1"/>
          <p:nvPr/>
        </p:nvSpPr>
        <p:spPr>
          <a:xfrm>
            <a:off x="2666171" y="1423264"/>
            <a:ext cx="556811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sel_rd_swap</a:t>
            </a:r>
            <a:endParaRPr lang="ko-KR" altLang="en-US" sz="5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ED18CE3-59CC-C2A4-5043-705E9D847BE3}"/>
              </a:ext>
            </a:extLst>
          </p:cNvPr>
          <p:cNvSpPr txBox="1"/>
          <p:nvPr/>
        </p:nvSpPr>
        <p:spPr>
          <a:xfrm>
            <a:off x="5755825" y="1389763"/>
            <a:ext cx="451488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1   0</a:t>
            </a:r>
            <a:endParaRPr lang="ko-KR" alt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8542DF9-AC3C-8144-0F2B-BCC32CD75962}"/>
              </a:ext>
            </a:extLst>
          </p:cNvPr>
          <p:cNvSpPr txBox="1"/>
          <p:nvPr/>
        </p:nvSpPr>
        <p:spPr>
          <a:xfrm>
            <a:off x="8338318" y="993873"/>
            <a:ext cx="626399" cy="13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ext_data_in</a:t>
            </a:r>
            <a:endParaRPr lang="ko-KR" altLang="en-US" sz="500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AC6AB069-C602-8D7D-08ED-5358D8089C36}"/>
              </a:ext>
            </a:extLst>
          </p:cNvPr>
          <p:cNvSpPr/>
          <p:nvPr/>
        </p:nvSpPr>
        <p:spPr bwMode="auto">
          <a:xfrm>
            <a:off x="539552" y="908720"/>
            <a:ext cx="7797032" cy="456696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2FC6-1D94-C048-ABD3-AACCCF20A5D4}"/>
              </a:ext>
            </a:extLst>
          </p:cNvPr>
          <p:cNvSpPr txBox="1"/>
          <p:nvPr/>
        </p:nvSpPr>
        <p:spPr>
          <a:xfrm>
            <a:off x="4861984" y="1966398"/>
            <a:ext cx="711624" cy="135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data_wr_BANK1</a:t>
            </a:r>
            <a:endParaRPr lang="ko-KR" altLang="en-US" sz="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B8C84-8769-6B6A-E6F5-4DF7D429BECF}"/>
              </a:ext>
            </a:extLst>
          </p:cNvPr>
          <p:cNvSpPr txBox="1"/>
          <p:nvPr/>
        </p:nvSpPr>
        <p:spPr>
          <a:xfrm>
            <a:off x="4650877" y="2770209"/>
            <a:ext cx="1129265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data_wr_BANK0</a:t>
            </a:r>
            <a:endParaRPr lang="ko-KR" altLang="en-US" sz="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0782D-D471-B057-F0AF-CC36261A5F28}"/>
              </a:ext>
            </a:extLst>
          </p:cNvPr>
          <p:cNvSpPr txBox="1"/>
          <p:nvPr/>
        </p:nvSpPr>
        <p:spPr>
          <a:xfrm>
            <a:off x="2902162" y="2815545"/>
            <a:ext cx="757665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data_rd_BANK0</a:t>
            </a:r>
            <a:endParaRPr lang="ko-KR" altLang="en-US" sz="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74321-4C70-13B4-48B5-3BD11BC4325A}"/>
              </a:ext>
            </a:extLst>
          </p:cNvPr>
          <p:cNvSpPr txBox="1"/>
          <p:nvPr/>
        </p:nvSpPr>
        <p:spPr>
          <a:xfrm>
            <a:off x="2865751" y="1772895"/>
            <a:ext cx="825132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data_rd_BANK1</a:t>
            </a:r>
            <a:endParaRPr lang="ko-KR" altLang="en-US" sz="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09A7A-0847-A4E3-8B7B-7B928413257D}"/>
              </a:ext>
            </a:extLst>
          </p:cNvPr>
          <p:cNvSpPr txBox="1"/>
          <p:nvPr/>
        </p:nvSpPr>
        <p:spPr>
          <a:xfrm>
            <a:off x="3783805" y="4619657"/>
            <a:ext cx="505569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out_BF0</a:t>
            </a:r>
            <a:endParaRPr lang="ko-KR" altLang="en-US" sz="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89D8C-B784-56D8-F423-504EF356DF60}"/>
              </a:ext>
            </a:extLst>
          </p:cNvPr>
          <p:cNvSpPr txBox="1"/>
          <p:nvPr/>
        </p:nvSpPr>
        <p:spPr>
          <a:xfrm>
            <a:off x="1593005" y="3847195"/>
            <a:ext cx="529574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out_REG_A</a:t>
            </a:r>
            <a:endParaRPr lang="ko-KR" altLang="en-US" sz="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0F26A-19F4-3EA7-BBA4-B2491EF2DEBA}"/>
              </a:ext>
            </a:extLst>
          </p:cNvPr>
          <p:cNvSpPr txBox="1"/>
          <p:nvPr/>
        </p:nvSpPr>
        <p:spPr>
          <a:xfrm>
            <a:off x="1559210" y="4474522"/>
            <a:ext cx="610726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out_REG_B</a:t>
            </a:r>
            <a:endParaRPr lang="ko-KR" altLang="en-US" sz="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98F26D-93D2-25BF-5A53-14D4852B91A1}"/>
              </a:ext>
            </a:extLst>
          </p:cNvPr>
          <p:cNvSpPr txBox="1"/>
          <p:nvPr/>
        </p:nvSpPr>
        <p:spPr>
          <a:xfrm>
            <a:off x="7340251" y="2028502"/>
            <a:ext cx="588034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out_FFT1</a:t>
            </a:r>
            <a:endParaRPr lang="ko-KR" altLang="en-US" sz="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BF6F51-6284-A49B-9687-098125A2FA16}"/>
              </a:ext>
            </a:extLst>
          </p:cNvPr>
          <p:cNvSpPr txBox="1"/>
          <p:nvPr/>
        </p:nvSpPr>
        <p:spPr>
          <a:xfrm>
            <a:off x="7336919" y="2700965"/>
            <a:ext cx="557254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out_FFT0</a:t>
            </a:r>
            <a:endParaRPr lang="ko-KR" altLang="en-US" sz="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9C6054-DB44-F3E4-2BF2-C3C6601A7F8A}"/>
              </a:ext>
            </a:extLst>
          </p:cNvPr>
          <p:cNvSpPr txBox="1"/>
          <p:nvPr/>
        </p:nvSpPr>
        <p:spPr>
          <a:xfrm>
            <a:off x="746334" y="1778349"/>
            <a:ext cx="957437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out_REG_A</a:t>
            </a:r>
            <a:endParaRPr lang="ko-KR" altLang="en-US" sz="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950E07-1BBA-61B8-C60F-E44D65704C9C}"/>
              </a:ext>
            </a:extLst>
          </p:cNvPr>
          <p:cNvSpPr txBox="1"/>
          <p:nvPr/>
        </p:nvSpPr>
        <p:spPr>
          <a:xfrm>
            <a:off x="759167" y="2543237"/>
            <a:ext cx="957437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out_REG_B</a:t>
            </a:r>
            <a:endParaRPr lang="ko-KR" altLang="en-US" sz="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1694BE-1280-0D5F-3E16-C2515F12E6B4}"/>
              </a:ext>
            </a:extLst>
          </p:cNvPr>
          <p:cNvSpPr txBox="1"/>
          <p:nvPr/>
        </p:nvSpPr>
        <p:spPr>
          <a:xfrm>
            <a:off x="2687307" y="4592766"/>
            <a:ext cx="535322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out_MULT</a:t>
            </a:r>
            <a:endParaRPr lang="ko-KR" altLang="en-US" sz="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4EE14D-0CFE-46D4-F0F3-5C03CF302021}"/>
              </a:ext>
            </a:extLst>
          </p:cNvPr>
          <p:cNvSpPr txBox="1"/>
          <p:nvPr/>
        </p:nvSpPr>
        <p:spPr>
          <a:xfrm>
            <a:off x="7825597" y="3871442"/>
            <a:ext cx="534711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out_REG_C</a:t>
            </a:r>
            <a:endParaRPr lang="ko-KR" altLang="en-US" sz="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C8CD7A-1D0F-8663-82E6-C54469FEE116}"/>
              </a:ext>
            </a:extLst>
          </p:cNvPr>
          <p:cNvSpPr txBox="1"/>
          <p:nvPr/>
        </p:nvSpPr>
        <p:spPr>
          <a:xfrm>
            <a:off x="6090156" y="1789260"/>
            <a:ext cx="957437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out_REG_D</a:t>
            </a:r>
            <a:endParaRPr lang="ko-KR" altLang="en-US" sz="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BDB644-9E6C-C747-6A47-A3E7D1065DFE}"/>
              </a:ext>
            </a:extLst>
          </p:cNvPr>
          <p:cNvSpPr txBox="1"/>
          <p:nvPr/>
        </p:nvSpPr>
        <p:spPr>
          <a:xfrm>
            <a:off x="6090156" y="2965808"/>
            <a:ext cx="957437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out_REG_E</a:t>
            </a:r>
            <a:endParaRPr lang="ko-KR" altLang="en-US" sz="5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65C32C-EA75-00EA-46F3-AA8CEF3F4946}"/>
              </a:ext>
            </a:extLst>
          </p:cNvPr>
          <p:cNvCxnSpPr/>
          <p:nvPr/>
        </p:nvCxnSpPr>
        <p:spPr bwMode="auto">
          <a:xfrm flipH="1">
            <a:off x="8351104" y="1114910"/>
            <a:ext cx="62639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C3FAC8-9B06-E938-13D3-22524BCB016A}"/>
              </a:ext>
            </a:extLst>
          </p:cNvPr>
          <p:cNvSpPr txBox="1"/>
          <p:nvPr/>
        </p:nvSpPr>
        <p:spPr>
          <a:xfrm>
            <a:off x="7043391" y="4007248"/>
            <a:ext cx="451528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out_dout</a:t>
            </a:r>
            <a:endParaRPr lang="ko-KR" altLang="en-US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1B9A2E-56DB-C764-AB07-2CFE3391A272}"/>
              </a:ext>
            </a:extLst>
          </p:cNvPr>
          <p:cNvSpPr txBox="1"/>
          <p:nvPr/>
        </p:nvSpPr>
        <p:spPr>
          <a:xfrm>
            <a:off x="1995049" y="1954842"/>
            <a:ext cx="1129265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out_change1</a:t>
            </a:r>
            <a:endParaRPr lang="ko-KR" altLang="en-US" sz="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61CB3F-5326-9545-C15F-DBF881CB37D7}"/>
              </a:ext>
            </a:extLst>
          </p:cNvPr>
          <p:cNvSpPr txBox="1"/>
          <p:nvPr/>
        </p:nvSpPr>
        <p:spPr>
          <a:xfrm>
            <a:off x="1995048" y="2672145"/>
            <a:ext cx="1129265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out_change0</a:t>
            </a:r>
            <a:endParaRPr lang="ko-KR" altLang="en-US" sz="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5BCA85-FF5B-E3FA-C06A-45F0B9F629A1}"/>
              </a:ext>
            </a:extLst>
          </p:cNvPr>
          <p:cNvSpPr txBox="1"/>
          <p:nvPr/>
        </p:nvSpPr>
        <p:spPr>
          <a:xfrm>
            <a:off x="5595302" y="1822099"/>
            <a:ext cx="501008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out_bank1</a:t>
            </a:r>
            <a:endParaRPr lang="ko-KR" altLang="en-US" sz="5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189FC2-B375-0CD6-679D-5B442B8A19A1}"/>
              </a:ext>
            </a:extLst>
          </p:cNvPr>
          <p:cNvSpPr txBox="1"/>
          <p:nvPr/>
        </p:nvSpPr>
        <p:spPr>
          <a:xfrm>
            <a:off x="5595302" y="2539244"/>
            <a:ext cx="548775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out_bank0</a:t>
            </a:r>
            <a:endParaRPr lang="ko-KR" altLang="en-US" sz="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AF8A78-5DAA-25E2-0D3F-14CAEE21676B}"/>
              </a:ext>
            </a:extLst>
          </p:cNvPr>
          <p:cNvSpPr txBox="1"/>
          <p:nvPr/>
        </p:nvSpPr>
        <p:spPr>
          <a:xfrm>
            <a:off x="5601265" y="2048849"/>
            <a:ext cx="511875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out_swap1</a:t>
            </a:r>
            <a:endParaRPr lang="ko-KR" altLang="en-US" sz="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F910C5-DAC9-3786-A3EE-B157DB62EA98}"/>
              </a:ext>
            </a:extLst>
          </p:cNvPr>
          <p:cNvSpPr txBox="1"/>
          <p:nvPr/>
        </p:nvSpPr>
        <p:spPr>
          <a:xfrm>
            <a:off x="5611059" y="2871212"/>
            <a:ext cx="527951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out_swap0</a:t>
            </a:r>
            <a:endParaRPr lang="ko-KR" altLang="en-US" sz="5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A5E81C-C1A5-E91D-8F7C-6D455B8B9751}"/>
              </a:ext>
            </a:extLst>
          </p:cNvPr>
          <p:cNvSpPr txBox="1"/>
          <p:nvPr/>
        </p:nvSpPr>
        <p:spPr>
          <a:xfrm>
            <a:off x="1463957" y="4789333"/>
            <a:ext cx="810915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data_rd_ROM</a:t>
            </a:r>
            <a:endParaRPr lang="ko-KR" altLang="en-US" sz="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3A0D6-F837-F054-296D-3F8B93F0D5A7}"/>
              </a:ext>
            </a:extLst>
          </p:cNvPr>
          <p:cNvSpPr txBox="1"/>
          <p:nvPr/>
        </p:nvSpPr>
        <p:spPr>
          <a:xfrm>
            <a:off x="8114555" y="3871442"/>
            <a:ext cx="957437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ext_data_out</a:t>
            </a:r>
            <a:endParaRPr lang="ko-KR" altLang="en-US" sz="5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588DD8E-9F68-A7D2-DF03-EA631D5D9E0A}"/>
              </a:ext>
            </a:extLst>
          </p:cNvPr>
          <p:cNvCxnSpPr>
            <a:stCxn id="72" idx="2"/>
            <a:endCxn id="153" idx="1"/>
          </p:cNvCxnSpPr>
          <p:nvPr/>
        </p:nvCxnSpPr>
        <p:spPr bwMode="auto">
          <a:xfrm flipV="1">
            <a:off x="7117297" y="3990120"/>
            <a:ext cx="306126" cy="157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F6FDBD-A498-BCCB-ACFA-FD36E0AD45AE}"/>
              </a:ext>
            </a:extLst>
          </p:cNvPr>
          <p:cNvSpPr/>
          <p:nvPr/>
        </p:nvSpPr>
        <p:spPr bwMode="auto">
          <a:xfrm>
            <a:off x="5356846" y="3523452"/>
            <a:ext cx="1237636" cy="4469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BANK3</a:t>
            </a:r>
          </a:p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(32x8)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105C11-C34B-2547-D343-0E82273A7F56}"/>
              </a:ext>
            </a:extLst>
          </p:cNvPr>
          <p:cNvSpPr/>
          <p:nvPr/>
        </p:nvSpPr>
        <p:spPr bwMode="auto">
          <a:xfrm>
            <a:off x="5354466" y="4040013"/>
            <a:ext cx="1237636" cy="4469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BANK2</a:t>
            </a:r>
          </a:p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(32x8)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2" name="순서도: 수동 연산 71">
            <a:extLst>
              <a:ext uri="{FF2B5EF4-FFF2-40B4-BE49-F238E27FC236}">
                <a16:creationId xmlns:a16="http://schemas.microsoft.com/office/drawing/2014/main" id="{E3A5CFEE-27D5-21F1-2584-D51A4916CA24}"/>
              </a:ext>
            </a:extLst>
          </p:cNvPr>
          <p:cNvSpPr/>
          <p:nvPr/>
        </p:nvSpPr>
        <p:spPr bwMode="auto">
          <a:xfrm rot="16200000">
            <a:off x="6610136" y="3907833"/>
            <a:ext cx="846589" cy="167732"/>
          </a:xfrm>
          <a:prstGeom prst="flowChartManualOperat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1C37DAA-EAA0-A925-86AD-5FC25CEB340A}"/>
              </a:ext>
            </a:extLst>
          </p:cNvPr>
          <p:cNvCxnSpPr/>
          <p:nvPr/>
        </p:nvCxnSpPr>
        <p:spPr bwMode="auto">
          <a:xfrm>
            <a:off x="6610317" y="4234282"/>
            <a:ext cx="34469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314470-F881-E5FA-BA8F-DDA39F608608}"/>
              </a:ext>
            </a:extLst>
          </p:cNvPr>
          <p:cNvCxnSpPr/>
          <p:nvPr/>
        </p:nvCxnSpPr>
        <p:spPr bwMode="auto">
          <a:xfrm>
            <a:off x="6610318" y="3733910"/>
            <a:ext cx="34469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70F1814-B858-8E38-E218-FA7258930472}"/>
              </a:ext>
            </a:extLst>
          </p:cNvPr>
          <p:cNvCxnSpPr/>
          <p:nvPr/>
        </p:nvCxnSpPr>
        <p:spPr bwMode="auto">
          <a:xfrm>
            <a:off x="7904726" y="3990120"/>
            <a:ext cx="1049488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5B13CA2-3054-6B69-9A32-04465C06B6A6}"/>
              </a:ext>
            </a:extLst>
          </p:cNvPr>
          <p:cNvCxnSpPr/>
          <p:nvPr/>
        </p:nvCxnSpPr>
        <p:spPr bwMode="auto">
          <a:xfrm>
            <a:off x="4837340" y="3733910"/>
            <a:ext cx="51712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7941293-FB85-6E69-A152-0485652A6DBD}"/>
              </a:ext>
            </a:extLst>
          </p:cNvPr>
          <p:cNvCxnSpPr/>
          <p:nvPr/>
        </p:nvCxnSpPr>
        <p:spPr bwMode="auto">
          <a:xfrm>
            <a:off x="4837340" y="4239233"/>
            <a:ext cx="51712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A066780C-79FB-EF60-8056-18452D9C3F3B}"/>
              </a:ext>
            </a:extLst>
          </p:cNvPr>
          <p:cNvSpPr txBox="1"/>
          <p:nvPr/>
        </p:nvSpPr>
        <p:spPr>
          <a:xfrm>
            <a:off x="4689185" y="4118006"/>
            <a:ext cx="685811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data_wr_BANK0</a:t>
            </a:r>
            <a:endParaRPr lang="ko-KR" altLang="en-US" sz="5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6112088-EF25-AFD1-1FF7-E550B1AC71F3}"/>
              </a:ext>
            </a:extLst>
          </p:cNvPr>
          <p:cNvSpPr txBox="1"/>
          <p:nvPr/>
        </p:nvSpPr>
        <p:spPr>
          <a:xfrm>
            <a:off x="4656534" y="3581543"/>
            <a:ext cx="711624" cy="135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data_wr_BANK1</a:t>
            </a:r>
            <a:endParaRPr lang="ko-KR" altLang="en-US" sz="500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1948FA8-0E42-E531-67A8-527F6DBA42EF}"/>
              </a:ext>
            </a:extLst>
          </p:cNvPr>
          <p:cNvSpPr/>
          <p:nvPr/>
        </p:nvSpPr>
        <p:spPr bwMode="auto">
          <a:xfrm>
            <a:off x="6442521" y="4772581"/>
            <a:ext cx="435640" cy="434667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AGU</a:t>
            </a:r>
          </a:p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WR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F9AE4D4-C7AF-98D2-6A14-731EEFDB1E20}"/>
              </a:ext>
            </a:extLst>
          </p:cNvPr>
          <p:cNvSpPr/>
          <p:nvPr/>
        </p:nvSpPr>
        <p:spPr bwMode="auto">
          <a:xfrm>
            <a:off x="6989947" y="4775668"/>
            <a:ext cx="435640" cy="434667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AGU</a:t>
            </a:r>
          </a:p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RD</a:t>
            </a:r>
            <a:endParaRPr kumimoji="1" lang="ko-KR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55A2BE8-8DEA-88B5-F481-9B14C152F718}"/>
              </a:ext>
            </a:extLst>
          </p:cNvPr>
          <p:cNvSpPr txBox="1"/>
          <p:nvPr/>
        </p:nvSpPr>
        <p:spPr>
          <a:xfrm>
            <a:off x="526766" y="993873"/>
            <a:ext cx="703464" cy="1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TopFFT</a:t>
            </a:r>
            <a:endParaRPr lang="ko-KR" altLang="en-US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ECD3B46-5B33-34BE-9481-AB3C7D80C923}"/>
              </a:ext>
            </a:extLst>
          </p:cNvPr>
          <p:cNvSpPr txBox="1"/>
          <p:nvPr/>
        </p:nvSpPr>
        <p:spPr>
          <a:xfrm>
            <a:off x="1432794" y="1311951"/>
            <a:ext cx="457965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RD</a:t>
            </a:r>
            <a:endParaRPr lang="ko-KR" altLang="en-US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BE3C540-B58A-C0FB-D649-A19688798F05}"/>
              </a:ext>
            </a:extLst>
          </p:cNvPr>
          <p:cNvSpPr txBox="1"/>
          <p:nvPr/>
        </p:nvSpPr>
        <p:spPr>
          <a:xfrm>
            <a:off x="5071240" y="1298924"/>
            <a:ext cx="457965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WR</a:t>
            </a:r>
            <a:endParaRPr lang="ko-KR" altLang="en-US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B4BF968-D043-E6AD-31D4-16C6B796281F}"/>
              </a:ext>
            </a:extLst>
          </p:cNvPr>
          <p:cNvSpPr txBox="1"/>
          <p:nvPr/>
        </p:nvSpPr>
        <p:spPr>
          <a:xfrm>
            <a:off x="2045890" y="3563582"/>
            <a:ext cx="457965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FFT</a:t>
            </a:r>
            <a:endParaRPr lang="ko-KR" altLang="en-US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512DC0D-5652-66BF-D19C-46EE6CD3E775}"/>
              </a:ext>
            </a:extLst>
          </p:cNvPr>
          <p:cNvSpPr txBox="1"/>
          <p:nvPr/>
        </p:nvSpPr>
        <p:spPr>
          <a:xfrm>
            <a:off x="5638516" y="4642162"/>
            <a:ext cx="789091" cy="18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controller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29A82-48CD-3E05-1ED3-6DDC0AD6627C}"/>
              </a:ext>
            </a:extLst>
          </p:cNvPr>
          <p:cNvSpPr txBox="1"/>
          <p:nvPr/>
        </p:nvSpPr>
        <p:spPr>
          <a:xfrm>
            <a:off x="467544" y="5589240"/>
            <a:ext cx="7920880" cy="79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sel_din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1</a:t>
            </a:r>
            <a:r>
              <a:rPr lang="ko-KR" altLang="en-US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일경우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ext_data_in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sel_wr_bank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BANK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선택 후 차례대로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data_wr_BANK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값에 할당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 algn="just"/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data_rd_BANK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Vertex Coloring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알고리즘에 맞게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Read(AGU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address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생성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이후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sel_swap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신호로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REG_A, REG_B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저장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 algn="just"/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FFT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모듈로 연산 진행 후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STAGE_4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 경우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REG_C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출력 이외의 경우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REG_D, REG_E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입력 후 알고리즘에 맞게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sel_swap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신호로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just"/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BANK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저장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 algn="just"/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15C54B-EB3D-80FB-0F4B-650268F3EFBC}"/>
              </a:ext>
            </a:extLst>
          </p:cNvPr>
          <p:cNvSpPr txBox="1"/>
          <p:nvPr/>
        </p:nvSpPr>
        <p:spPr>
          <a:xfrm>
            <a:off x="2447033" y="2209901"/>
            <a:ext cx="556811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sel_rd_swap</a:t>
            </a:r>
            <a:endParaRPr lang="ko-KR" altLang="en-US" sz="5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34FDC7-A809-5E65-A02F-904096A5324A}"/>
              </a:ext>
            </a:extLst>
          </p:cNvPr>
          <p:cNvCxnSpPr/>
          <p:nvPr/>
        </p:nvCxnSpPr>
        <p:spPr bwMode="auto">
          <a:xfrm flipH="1">
            <a:off x="6172998" y="1432797"/>
            <a:ext cx="19824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5A8BA1C-09AA-A50E-39F3-C24841C62DA0}"/>
              </a:ext>
            </a:extLst>
          </p:cNvPr>
          <p:cNvCxnSpPr/>
          <p:nvPr/>
        </p:nvCxnSpPr>
        <p:spPr bwMode="auto">
          <a:xfrm>
            <a:off x="5533706" y="2309028"/>
            <a:ext cx="0" cy="20509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CE8E19-B7D0-32EB-0006-55E05C4E6C23}"/>
              </a:ext>
            </a:extLst>
          </p:cNvPr>
          <p:cNvSpPr txBox="1"/>
          <p:nvPr/>
        </p:nvSpPr>
        <p:spPr>
          <a:xfrm>
            <a:off x="5322112" y="2214059"/>
            <a:ext cx="417091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sel_din</a:t>
            </a:r>
            <a:endParaRPr lang="ko-KR" altLang="en-US" sz="5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99DBFBF-D9CE-A112-9909-1CD89D9799DA}"/>
              </a:ext>
            </a:extLst>
          </p:cNvPr>
          <p:cNvCxnSpPr/>
          <p:nvPr/>
        </p:nvCxnSpPr>
        <p:spPr bwMode="auto">
          <a:xfrm>
            <a:off x="5538718" y="1478140"/>
            <a:ext cx="0" cy="20509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1C1C17B-985F-A30E-441F-C7786B8AAE9E}"/>
              </a:ext>
            </a:extLst>
          </p:cNvPr>
          <p:cNvCxnSpPr/>
          <p:nvPr/>
        </p:nvCxnSpPr>
        <p:spPr bwMode="auto">
          <a:xfrm>
            <a:off x="2944576" y="1525766"/>
            <a:ext cx="0" cy="20509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6716ED-842E-1149-0A0B-3413FC71C90C}"/>
              </a:ext>
            </a:extLst>
          </p:cNvPr>
          <p:cNvCxnSpPr/>
          <p:nvPr/>
        </p:nvCxnSpPr>
        <p:spPr bwMode="auto">
          <a:xfrm>
            <a:off x="2944576" y="2238962"/>
            <a:ext cx="0" cy="20509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374330-59E9-44E5-A9A2-6C6A35C605F1}"/>
              </a:ext>
            </a:extLst>
          </p:cNvPr>
          <p:cNvCxnSpPr/>
          <p:nvPr/>
        </p:nvCxnSpPr>
        <p:spPr bwMode="auto">
          <a:xfrm>
            <a:off x="6272120" y="2427386"/>
            <a:ext cx="0" cy="20509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51B1A28-E5FB-AD8C-9F83-DE0E50D29E72}"/>
              </a:ext>
            </a:extLst>
          </p:cNvPr>
          <p:cNvCxnSpPr/>
          <p:nvPr/>
        </p:nvCxnSpPr>
        <p:spPr bwMode="auto">
          <a:xfrm>
            <a:off x="6277132" y="1596498"/>
            <a:ext cx="0" cy="20509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276807E-B9D6-929E-DA6D-0D80B6826E94}"/>
              </a:ext>
            </a:extLst>
          </p:cNvPr>
          <p:cNvSpPr txBox="1"/>
          <p:nvPr/>
        </p:nvSpPr>
        <p:spPr>
          <a:xfrm>
            <a:off x="6161320" y="1511282"/>
            <a:ext cx="576852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sel_wr_swap</a:t>
            </a:r>
            <a:endParaRPr lang="ko-KR" altLang="en-US" sz="5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D85A39-C21A-D3F4-3CA5-E18F62A7BD74}"/>
              </a:ext>
            </a:extLst>
          </p:cNvPr>
          <p:cNvSpPr txBox="1"/>
          <p:nvPr/>
        </p:nvSpPr>
        <p:spPr>
          <a:xfrm>
            <a:off x="6970466" y="3746607"/>
            <a:ext cx="77127" cy="563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  0</a:t>
            </a:r>
            <a:endParaRPr lang="ko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0CF08B5-8199-6C31-8F4C-E91121393E83}"/>
              </a:ext>
            </a:extLst>
          </p:cNvPr>
          <p:cNvCxnSpPr/>
          <p:nvPr/>
        </p:nvCxnSpPr>
        <p:spPr bwMode="auto">
          <a:xfrm>
            <a:off x="7045242" y="3455037"/>
            <a:ext cx="0" cy="20509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82F5D09-C22B-7DDC-54E5-366141003EA0}"/>
              </a:ext>
            </a:extLst>
          </p:cNvPr>
          <p:cNvSpPr txBox="1"/>
          <p:nvPr/>
        </p:nvSpPr>
        <p:spPr>
          <a:xfrm>
            <a:off x="6777439" y="3346372"/>
            <a:ext cx="576852" cy="1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/>
              <a:t>sel_out_bank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564224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B1EFD-7EF8-3B49-3594-D17A57B8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52BF22-C4BE-B861-F798-D4D6229CF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Address Generator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37F26D-079F-F126-C5FD-C225CCFB0929}"/>
              </a:ext>
            </a:extLst>
          </p:cNvPr>
          <p:cNvGrpSpPr/>
          <p:nvPr/>
        </p:nvGrpSpPr>
        <p:grpSpPr>
          <a:xfrm>
            <a:off x="1418894" y="1681884"/>
            <a:ext cx="6483199" cy="3403300"/>
            <a:chOff x="1418894" y="1681884"/>
            <a:chExt cx="6483199" cy="424847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93213C6-D5E0-4A4C-17C4-98B63491D37E}"/>
                </a:ext>
              </a:extLst>
            </p:cNvPr>
            <p:cNvGrpSpPr/>
            <p:nvPr/>
          </p:nvGrpSpPr>
          <p:grpSpPr>
            <a:xfrm>
              <a:off x="1418894" y="1681884"/>
              <a:ext cx="6138012" cy="4248472"/>
              <a:chOff x="1468520" y="1687191"/>
              <a:chExt cx="6138012" cy="4248472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A7BD8AA-F39B-3144-6C05-06BB99B86A3E}"/>
                  </a:ext>
                </a:extLst>
              </p:cNvPr>
              <p:cNvSpPr/>
              <p:nvPr/>
            </p:nvSpPr>
            <p:spPr bwMode="auto">
              <a:xfrm>
                <a:off x="2195736" y="1687191"/>
                <a:ext cx="5047694" cy="4248472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02C1482-8BD8-5B6E-BEB7-A6EDE846D4D7}"/>
                  </a:ext>
                </a:extLst>
              </p:cNvPr>
              <p:cNvSpPr/>
              <p:nvPr/>
            </p:nvSpPr>
            <p:spPr bwMode="auto">
              <a:xfrm>
                <a:off x="2349948" y="3022293"/>
                <a:ext cx="572738" cy="97317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cnt_addr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D92423D-B092-68D3-FFEE-6080C8347424}"/>
                  </a:ext>
                </a:extLst>
              </p:cNvPr>
              <p:cNvSpPr/>
              <p:nvPr/>
            </p:nvSpPr>
            <p:spPr bwMode="auto">
              <a:xfrm>
                <a:off x="3335322" y="4451052"/>
                <a:ext cx="534041" cy="966733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cnt_dly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C3BBE46-ADD8-13E0-18DF-241C03AE494E}"/>
                  </a:ext>
                </a:extLst>
              </p:cNvPr>
              <p:cNvSpPr/>
              <p:nvPr/>
            </p:nvSpPr>
            <p:spPr bwMode="auto">
              <a:xfrm>
                <a:off x="4232467" y="3022293"/>
                <a:ext cx="572738" cy="97317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SH1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970605C-7D12-C9C6-8849-F142DB8EC266}"/>
                  </a:ext>
                </a:extLst>
              </p:cNvPr>
              <p:cNvSpPr/>
              <p:nvPr/>
            </p:nvSpPr>
            <p:spPr bwMode="auto">
              <a:xfrm>
                <a:off x="4232467" y="4444619"/>
                <a:ext cx="572738" cy="97317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SH0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F0FB353-FD01-2F12-FC9B-53E913D934A5}"/>
                  </a:ext>
                </a:extLst>
              </p:cNvPr>
              <p:cNvSpPr/>
              <p:nvPr/>
            </p:nvSpPr>
            <p:spPr bwMode="auto">
              <a:xfrm>
                <a:off x="6019574" y="1922812"/>
                <a:ext cx="954562" cy="3518378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Switch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E4F7239-9413-C9A7-669F-F3577609224C}"/>
                  </a:ext>
                </a:extLst>
              </p:cNvPr>
              <p:cNvCxnSpPr>
                <a:endCxn id="7" idx="1"/>
              </p:cNvCxnSpPr>
              <p:nvPr/>
            </p:nvCxnSpPr>
            <p:spPr bwMode="auto">
              <a:xfrm>
                <a:off x="2932487" y="3508879"/>
                <a:ext cx="1299980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161193B0-E425-56A8-1A8F-E4ED1E39BB5E}"/>
                  </a:ext>
                </a:extLst>
              </p:cNvPr>
              <p:cNvCxnSpPr>
                <a:stCxn id="6" idx="3"/>
                <a:endCxn id="8" idx="1"/>
              </p:cNvCxnSpPr>
              <p:nvPr/>
            </p:nvCxnSpPr>
            <p:spPr bwMode="auto">
              <a:xfrm flipV="1">
                <a:off x="3869363" y="4931204"/>
                <a:ext cx="363104" cy="3215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8F4A1BB2-E704-A790-9D6B-79ADF61CC853}"/>
                  </a:ext>
                </a:extLst>
              </p:cNvPr>
              <p:cNvCxnSpPr/>
              <p:nvPr/>
            </p:nvCxnSpPr>
            <p:spPr bwMode="auto">
              <a:xfrm>
                <a:off x="5632368" y="4931202"/>
                <a:ext cx="38182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39FB96DD-A578-50C4-1922-E4A5B9E52D03}"/>
                  </a:ext>
                </a:extLst>
              </p:cNvPr>
              <p:cNvCxnSpPr/>
              <p:nvPr/>
            </p:nvCxnSpPr>
            <p:spPr bwMode="auto">
              <a:xfrm>
                <a:off x="5632368" y="3508879"/>
                <a:ext cx="38182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856EEECB-6DD9-DAAD-D006-60F52DAB98F2}"/>
                  </a:ext>
                </a:extLst>
              </p:cNvPr>
              <p:cNvCxnSpPr/>
              <p:nvPr/>
            </p:nvCxnSpPr>
            <p:spPr bwMode="auto">
              <a:xfrm>
                <a:off x="6968755" y="3508879"/>
                <a:ext cx="637777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B55AF0A2-958A-D080-215E-93BBA43FF0C4}"/>
                  </a:ext>
                </a:extLst>
              </p:cNvPr>
              <p:cNvCxnSpPr/>
              <p:nvPr/>
            </p:nvCxnSpPr>
            <p:spPr bwMode="auto">
              <a:xfrm>
                <a:off x="6968755" y="4931202"/>
                <a:ext cx="637777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82D4FFF6-ED93-A6ED-9C9A-421FE0CA82DC}"/>
                  </a:ext>
                </a:extLst>
              </p:cNvPr>
              <p:cNvCxnSpPr>
                <a:endCxn id="6" idx="0"/>
              </p:cNvCxnSpPr>
              <p:nvPr/>
            </p:nvCxnSpPr>
            <p:spPr bwMode="auto">
              <a:xfrm>
                <a:off x="3602343" y="3508879"/>
                <a:ext cx="0" cy="942173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1F7E58D-F1AB-9B35-47AB-F48BB44499DC}"/>
                  </a:ext>
                </a:extLst>
              </p:cNvPr>
              <p:cNvSpPr/>
              <p:nvPr/>
            </p:nvSpPr>
            <p:spPr bwMode="auto">
              <a:xfrm>
                <a:off x="5177904" y="3236775"/>
                <a:ext cx="446033" cy="544207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REG_SH1</a:t>
                </a:r>
                <a:endParaRPr kumimoji="1" lang="ko-KR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C8201A7-4759-6B2A-3685-DB0AFF3ED14F}"/>
                  </a:ext>
                </a:extLst>
              </p:cNvPr>
              <p:cNvSpPr/>
              <p:nvPr/>
            </p:nvSpPr>
            <p:spPr bwMode="auto">
              <a:xfrm>
                <a:off x="5177904" y="4659099"/>
                <a:ext cx="446033" cy="544207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REG_SH0</a:t>
                </a:r>
                <a:endParaRPr kumimoji="1" lang="ko-KR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FAFAEA28-0F31-33B6-9D3F-B7ECF921B99E}"/>
                  </a:ext>
                </a:extLst>
              </p:cNvPr>
              <p:cNvCxnSpPr/>
              <p:nvPr/>
            </p:nvCxnSpPr>
            <p:spPr bwMode="auto">
              <a:xfrm>
                <a:off x="4796080" y="3500562"/>
                <a:ext cx="38182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BFD87BCB-C91D-9D3E-F8A4-E0EEEE8EE518}"/>
                  </a:ext>
                </a:extLst>
              </p:cNvPr>
              <p:cNvCxnSpPr/>
              <p:nvPr/>
            </p:nvCxnSpPr>
            <p:spPr bwMode="auto">
              <a:xfrm>
                <a:off x="4796080" y="4931202"/>
                <a:ext cx="38182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4A052F8-DC17-4F46-C4C9-E396F9E27D3A}"/>
                  </a:ext>
                </a:extLst>
              </p:cNvPr>
              <p:cNvSpPr/>
              <p:nvPr/>
            </p:nvSpPr>
            <p:spPr bwMode="auto">
              <a:xfrm>
                <a:off x="1468520" y="1922812"/>
                <a:ext cx="572738" cy="97317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cnt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8A9AE147-C80E-FAEC-8758-49047E4D1240}"/>
                  </a:ext>
                </a:extLst>
              </p:cNvPr>
              <p:cNvCxnSpPr/>
              <p:nvPr/>
            </p:nvCxnSpPr>
            <p:spPr bwMode="auto">
              <a:xfrm>
                <a:off x="2047278" y="2409395"/>
                <a:ext cx="3966914" cy="2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8B16F2-448F-213A-E0F0-153762F6E482}"/>
                  </a:ext>
                </a:extLst>
              </p:cNvPr>
              <p:cNvSpPr/>
              <p:nvPr/>
            </p:nvSpPr>
            <p:spPr bwMode="auto">
              <a:xfrm>
                <a:off x="2296534" y="4451052"/>
                <a:ext cx="684538" cy="544198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 err="1"/>
                  <a:t>iter</a:t>
                </a:r>
                <a:r>
                  <a:rPr lang="en-US" altLang="ko-KR" dirty="0"/>
                  <a:t>, on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7BDEE88-AA95-6134-8228-331B6B1CB22C}"/>
                  </a:ext>
                </a:extLst>
              </p:cNvPr>
              <p:cNvCxnSpPr/>
              <p:nvPr/>
            </p:nvCxnSpPr>
            <p:spPr bwMode="auto">
              <a:xfrm rot="16200000">
                <a:off x="2287214" y="4219214"/>
                <a:ext cx="46298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ED97CBC6-017D-A72C-4D8D-D61859143B23}"/>
                  </a:ext>
                </a:extLst>
              </p:cNvPr>
              <p:cNvCxnSpPr/>
              <p:nvPr/>
            </p:nvCxnSpPr>
            <p:spPr bwMode="auto">
              <a:xfrm rot="16200000">
                <a:off x="2509387" y="4219559"/>
                <a:ext cx="46298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9CBC5A-E64D-1B1E-C057-1A8A7DC21F31}"/>
                </a:ext>
              </a:extLst>
            </p:cNvPr>
            <p:cNvSpPr txBox="1"/>
            <p:nvPr/>
          </p:nvSpPr>
          <p:spPr>
            <a:xfrm>
              <a:off x="7190469" y="3329305"/>
              <a:ext cx="711624" cy="1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addr_BANK1</a:t>
              </a:r>
              <a:endParaRPr lang="ko-KR" altLang="en-US" sz="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FF4A43-BA82-471B-2170-FB6A95DA7410}"/>
                </a:ext>
              </a:extLst>
            </p:cNvPr>
            <p:cNvSpPr txBox="1"/>
            <p:nvPr/>
          </p:nvSpPr>
          <p:spPr>
            <a:xfrm>
              <a:off x="7181894" y="4781309"/>
              <a:ext cx="711624" cy="1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addr_BANK0</a:t>
              </a:r>
              <a:endParaRPr lang="ko-KR" altLang="en-US" sz="7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0BFE2B-1547-7D87-E386-CD829D5D0488}"/>
                </a:ext>
              </a:extLst>
            </p:cNvPr>
            <p:cNvSpPr txBox="1"/>
            <p:nvPr/>
          </p:nvSpPr>
          <p:spPr>
            <a:xfrm>
              <a:off x="5518904" y="4969502"/>
              <a:ext cx="711624" cy="144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out_REG_SH0</a:t>
              </a:r>
              <a:endParaRPr lang="ko-KR" altLang="en-US" sz="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5E95F-071B-0B25-3969-75E085FD7781}"/>
                </a:ext>
              </a:extLst>
            </p:cNvPr>
            <p:cNvSpPr txBox="1"/>
            <p:nvPr/>
          </p:nvSpPr>
          <p:spPr>
            <a:xfrm>
              <a:off x="5518904" y="3525685"/>
              <a:ext cx="711624" cy="144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out_REG_SH1</a:t>
              </a:r>
              <a:endParaRPr lang="ko-KR" altLang="en-US" sz="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F56992-8E17-0A85-BF76-7587B373C934}"/>
                </a:ext>
              </a:extLst>
            </p:cNvPr>
            <p:cNvSpPr txBox="1"/>
            <p:nvPr/>
          </p:nvSpPr>
          <p:spPr>
            <a:xfrm>
              <a:off x="4577847" y="4936860"/>
              <a:ext cx="711624" cy="180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out_sh0</a:t>
              </a:r>
              <a:endParaRPr lang="ko-KR" altLang="en-US" sz="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9C54DF-A6F9-2026-E341-EBFD8E2DC5CE}"/>
                </a:ext>
              </a:extLst>
            </p:cNvPr>
            <p:cNvSpPr txBox="1"/>
            <p:nvPr/>
          </p:nvSpPr>
          <p:spPr>
            <a:xfrm>
              <a:off x="4570413" y="3532231"/>
              <a:ext cx="711624" cy="180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out_sh1</a:t>
              </a:r>
              <a:endParaRPr lang="ko-KR" altLang="en-US" sz="6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4CB6E10-65CA-378A-3633-F18E1B8D0913}"/>
              </a:ext>
            </a:extLst>
          </p:cNvPr>
          <p:cNvSpPr txBox="1"/>
          <p:nvPr/>
        </p:nvSpPr>
        <p:spPr>
          <a:xfrm>
            <a:off x="429953" y="5345328"/>
            <a:ext cx="8280920" cy="48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Pre-stage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out address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생성을 위해서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RD, WR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인지에 따라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cnt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cnt_wr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또는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cnt_rd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연결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just"/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iter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on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신호에 따라 작동되는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cnt_addr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과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 cycle delay counter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cnt_dly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입력으로 하여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SH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임시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address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생성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이후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Switch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로직을 이용해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just"/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Vertex Coloring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맞는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address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생성 후 출력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55F51E-17D1-9FC9-479B-6AAC398604AD}"/>
              </a:ext>
            </a:extLst>
          </p:cNvPr>
          <p:cNvSpPr txBox="1"/>
          <p:nvPr/>
        </p:nvSpPr>
        <p:spPr>
          <a:xfrm>
            <a:off x="2022786" y="1737276"/>
            <a:ext cx="703464" cy="1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AGU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4747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2B65E-2474-87D2-4A90-DF2595B1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AB43B-7A56-43B2-4BE0-94213849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Bit-reverse Unit</a:t>
            </a:r>
          </a:p>
          <a:p>
            <a:pPr lvl="1"/>
            <a:r>
              <a:rPr lang="en-US" altLang="ko-KR" dirty="0"/>
              <a:t>DIF has bit-reversed output, so it must be converted.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645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7CE0A-EC75-1B76-FC77-868B2C099F2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41130-633E-FBAC-73BE-B6D560375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DPBRAM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Vertex Coloring</a:t>
            </a:r>
          </a:p>
          <a:p>
            <a:pPr lvl="2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</a:t>
            </a:r>
          </a:p>
          <a:p>
            <a:pPr lvl="2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DIT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 Diagram</a:t>
            </a:r>
          </a:p>
          <a:p>
            <a:pPr lvl="1"/>
            <a:r>
              <a:rPr lang="en-US" altLang="ko-KR" b="1" dirty="0"/>
              <a:t>Timing Diagram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Verilog Implementation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 Results</a:t>
            </a:r>
          </a:p>
          <a:p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95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BF6AB-C56C-E6EF-D89C-A3A1FEC8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Cooley-Tuckey 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B6BF6A-6881-BFD7-E806-D8EDB1CD1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Derivation of the DIT Radix-2 FFT Algorithms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Simplify the equations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4C60AD-000D-18A0-B8D8-A7B08FACF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69" y="3134325"/>
            <a:ext cx="1809750" cy="228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8F694C-6564-AA07-8950-F3E18E463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69" y="3521369"/>
            <a:ext cx="2381250" cy="247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6573B9-BF50-450C-88DF-87702F2F3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69" y="3856107"/>
            <a:ext cx="3810000" cy="1095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F2A331-BB8F-236F-43CB-90C6C558C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869" y="4971755"/>
            <a:ext cx="4320480" cy="5548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EE6A89-FF8D-7094-DE90-0D362F433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262" y="5546869"/>
            <a:ext cx="4749651" cy="5699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DA0F97-2047-86B8-DEEF-13039AF66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869" y="1971973"/>
            <a:ext cx="3571875" cy="504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1053EB-AC47-7532-875D-B927CE2CC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0869" y="2471437"/>
            <a:ext cx="47625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03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A3DB4-EF5B-BC52-9D63-C52D0CA5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Diagram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0A010-9722-6AF0-1657-8B9E1C5F8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DIF-DIT consecutive Implementation</a:t>
            </a:r>
          </a:p>
          <a:p>
            <a:pPr lvl="1"/>
            <a:r>
              <a:rPr lang="en-US" altLang="ko-KR" dirty="0"/>
              <a:t>DIF has natural order inputs and bit-reversed outputs.</a:t>
            </a:r>
          </a:p>
          <a:p>
            <a:pPr lvl="1"/>
            <a:r>
              <a:rPr lang="en-US" altLang="ko-KR" dirty="0"/>
              <a:t>Output address of DIF is mapped to bit-reversed DIT inputs</a:t>
            </a:r>
          </a:p>
          <a:p>
            <a:pPr lvl="1"/>
            <a:r>
              <a:rPr lang="en-US" altLang="ko-KR" dirty="0"/>
              <a:t>Don’t need extra stage for data input or bit-reversing</a:t>
            </a:r>
          </a:p>
          <a:p>
            <a:endParaRPr lang="ko-KR" altLang="en-US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BD8679E-EAE7-384F-CF45-60A1DE1020BD}"/>
              </a:ext>
            </a:extLst>
          </p:cNvPr>
          <p:cNvGrpSpPr/>
          <p:nvPr/>
        </p:nvGrpSpPr>
        <p:grpSpPr>
          <a:xfrm>
            <a:off x="684211" y="3717032"/>
            <a:ext cx="7772401" cy="1800200"/>
            <a:chOff x="1690093" y="3573016"/>
            <a:chExt cx="5712891" cy="14401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42DC10D-8761-6DEC-FB93-23CDD5BFFB26}"/>
                </a:ext>
              </a:extLst>
            </p:cNvPr>
            <p:cNvGrpSpPr/>
            <p:nvPr/>
          </p:nvGrpSpPr>
          <p:grpSpPr>
            <a:xfrm>
              <a:off x="1690093" y="3573016"/>
              <a:ext cx="1918370" cy="360040"/>
              <a:chOff x="1547664" y="3356992"/>
              <a:chExt cx="3454474" cy="576064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85EC962-927B-E0BB-F309-BCBFAD696D5F}"/>
                  </a:ext>
                </a:extLst>
              </p:cNvPr>
              <p:cNvSpPr/>
              <p:nvPr/>
            </p:nvSpPr>
            <p:spPr bwMode="auto">
              <a:xfrm>
                <a:off x="1547664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IN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0D90B11-17C7-7712-D9EE-EA778A038A8C}"/>
                  </a:ext>
                </a:extLst>
              </p:cNvPr>
              <p:cNvSpPr/>
              <p:nvPr/>
            </p:nvSpPr>
            <p:spPr bwMode="auto">
              <a:xfrm>
                <a:off x="2123728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1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8AC9275-E97B-69C2-809F-DC0CDB14CCE2}"/>
                  </a:ext>
                </a:extLst>
              </p:cNvPr>
              <p:cNvSpPr/>
              <p:nvPr/>
            </p:nvSpPr>
            <p:spPr bwMode="auto">
              <a:xfrm>
                <a:off x="2699792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2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683E010-E6BB-A9D1-1789-80852EE85661}"/>
                  </a:ext>
                </a:extLst>
              </p:cNvPr>
              <p:cNvSpPr/>
              <p:nvPr/>
            </p:nvSpPr>
            <p:spPr bwMode="auto">
              <a:xfrm>
                <a:off x="3275856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3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92C9DDD-BC1A-D7DC-5400-0ED2A8225CC8}"/>
                  </a:ext>
                </a:extLst>
              </p:cNvPr>
              <p:cNvSpPr/>
              <p:nvPr/>
            </p:nvSpPr>
            <p:spPr bwMode="auto">
              <a:xfrm>
                <a:off x="3850010" y="3356992"/>
                <a:ext cx="576064" cy="576064"/>
              </a:xfrm>
              <a:prstGeom prst="rect">
                <a:avLst/>
              </a:prstGeom>
              <a:solidFill>
                <a:srgbClr val="8BA5CB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4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81D10-A882-9AF3-13C2-9E8EDE4E9D4C}"/>
                  </a:ext>
                </a:extLst>
              </p:cNvPr>
              <p:cNvSpPr/>
              <p:nvPr/>
            </p:nvSpPr>
            <p:spPr bwMode="auto">
              <a:xfrm>
                <a:off x="4426074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OUT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FDE9C92-C31B-2287-4286-F4C9822DE4F4}"/>
                </a:ext>
              </a:extLst>
            </p:cNvPr>
            <p:cNvGrpSpPr/>
            <p:nvPr/>
          </p:nvGrpSpPr>
          <p:grpSpPr>
            <a:xfrm>
              <a:off x="2968653" y="3933056"/>
              <a:ext cx="1918370" cy="360040"/>
              <a:chOff x="1547664" y="3356992"/>
              <a:chExt cx="3454474" cy="57606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E951AE2-AD58-36E3-4DBF-F5589D3BEDEA}"/>
                  </a:ext>
                </a:extLst>
              </p:cNvPr>
              <p:cNvSpPr/>
              <p:nvPr/>
            </p:nvSpPr>
            <p:spPr bwMode="auto">
              <a:xfrm>
                <a:off x="1547664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IN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965859-1C58-DDEB-A940-54971C013ED2}"/>
                  </a:ext>
                </a:extLst>
              </p:cNvPr>
              <p:cNvSpPr/>
              <p:nvPr/>
            </p:nvSpPr>
            <p:spPr bwMode="auto">
              <a:xfrm>
                <a:off x="2123728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1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3D34A8B1-7F32-16C8-A2A4-6D449EB24B7A}"/>
                  </a:ext>
                </a:extLst>
              </p:cNvPr>
              <p:cNvSpPr/>
              <p:nvPr/>
            </p:nvSpPr>
            <p:spPr bwMode="auto">
              <a:xfrm>
                <a:off x="2699792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2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6EEAEE8-1C4C-B594-219E-2884B32D2F18}"/>
                  </a:ext>
                </a:extLst>
              </p:cNvPr>
              <p:cNvSpPr/>
              <p:nvPr/>
            </p:nvSpPr>
            <p:spPr bwMode="auto">
              <a:xfrm>
                <a:off x="3275856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3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6AB90A4-21A3-F56A-572E-C51489CB5120}"/>
                  </a:ext>
                </a:extLst>
              </p:cNvPr>
              <p:cNvSpPr/>
              <p:nvPr/>
            </p:nvSpPr>
            <p:spPr bwMode="auto">
              <a:xfrm>
                <a:off x="3850010" y="3356992"/>
                <a:ext cx="576064" cy="576064"/>
              </a:xfrm>
              <a:prstGeom prst="rect">
                <a:avLst/>
              </a:prstGeom>
              <a:solidFill>
                <a:srgbClr val="8BA5CB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4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3AF253E-663C-A568-5273-0DE95D86C396}"/>
                  </a:ext>
                </a:extLst>
              </p:cNvPr>
              <p:cNvSpPr/>
              <p:nvPr/>
            </p:nvSpPr>
            <p:spPr bwMode="auto">
              <a:xfrm>
                <a:off x="4426074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OUT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0FACBC5-D28B-E2F8-00EE-5A5EC4D04B3B}"/>
                </a:ext>
              </a:extLst>
            </p:cNvPr>
            <p:cNvGrpSpPr/>
            <p:nvPr/>
          </p:nvGrpSpPr>
          <p:grpSpPr>
            <a:xfrm>
              <a:off x="4247741" y="4293096"/>
              <a:ext cx="1918370" cy="360040"/>
              <a:chOff x="1547664" y="3356992"/>
              <a:chExt cx="3454474" cy="576064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859E1B3-954A-06C8-FD16-5939AA569015}"/>
                  </a:ext>
                </a:extLst>
              </p:cNvPr>
              <p:cNvSpPr/>
              <p:nvPr/>
            </p:nvSpPr>
            <p:spPr bwMode="auto">
              <a:xfrm>
                <a:off x="1547664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IN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3E4D634-2EA4-890A-F550-BBFBF113277B}"/>
                  </a:ext>
                </a:extLst>
              </p:cNvPr>
              <p:cNvSpPr/>
              <p:nvPr/>
            </p:nvSpPr>
            <p:spPr bwMode="auto">
              <a:xfrm>
                <a:off x="2123728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1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AA84B28-09E6-CD56-5B3F-AC1D852A2D24}"/>
                  </a:ext>
                </a:extLst>
              </p:cNvPr>
              <p:cNvSpPr/>
              <p:nvPr/>
            </p:nvSpPr>
            <p:spPr bwMode="auto">
              <a:xfrm>
                <a:off x="2699792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2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66A4556-BCD8-2D33-97AE-D9C242415D80}"/>
                  </a:ext>
                </a:extLst>
              </p:cNvPr>
              <p:cNvSpPr/>
              <p:nvPr/>
            </p:nvSpPr>
            <p:spPr bwMode="auto">
              <a:xfrm>
                <a:off x="3275856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3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F9C6DDA5-2096-865D-055F-267E9499D815}"/>
                  </a:ext>
                </a:extLst>
              </p:cNvPr>
              <p:cNvSpPr/>
              <p:nvPr/>
            </p:nvSpPr>
            <p:spPr bwMode="auto">
              <a:xfrm>
                <a:off x="3850010" y="3356992"/>
                <a:ext cx="576064" cy="576064"/>
              </a:xfrm>
              <a:prstGeom prst="rect">
                <a:avLst/>
              </a:prstGeom>
              <a:solidFill>
                <a:srgbClr val="8BA5CB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4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0144F9E-56D6-34E8-C9B2-4B0010F792CA}"/>
                  </a:ext>
                </a:extLst>
              </p:cNvPr>
              <p:cNvSpPr/>
              <p:nvPr/>
            </p:nvSpPr>
            <p:spPr bwMode="auto">
              <a:xfrm>
                <a:off x="4426074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OUT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C0F43AB-4CF5-9143-9E06-CF97953568F1}"/>
                </a:ext>
              </a:extLst>
            </p:cNvPr>
            <p:cNvGrpSpPr/>
            <p:nvPr/>
          </p:nvGrpSpPr>
          <p:grpSpPr>
            <a:xfrm>
              <a:off x="5526301" y="4653136"/>
              <a:ext cx="1876683" cy="360040"/>
              <a:chOff x="1525832" y="3356992"/>
              <a:chExt cx="3476306" cy="576064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5302B719-CAE3-30AB-BE96-8F6286639A24}"/>
                  </a:ext>
                </a:extLst>
              </p:cNvPr>
              <p:cNvSpPr/>
              <p:nvPr/>
            </p:nvSpPr>
            <p:spPr bwMode="auto">
              <a:xfrm>
                <a:off x="1525832" y="3356992"/>
                <a:ext cx="597896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IN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A71CFFE-8250-6ACF-2A03-B173EC7E400E}"/>
                  </a:ext>
                </a:extLst>
              </p:cNvPr>
              <p:cNvSpPr/>
              <p:nvPr/>
            </p:nvSpPr>
            <p:spPr bwMode="auto">
              <a:xfrm>
                <a:off x="2123728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1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30F97E5-BF9B-ED1C-C7D9-D60B016DEA10}"/>
                  </a:ext>
                </a:extLst>
              </p:cNvPr>
              <p:cNvSpPr/>
              <p:nvPr/>
            </p:nvSpPr>
            <p:spPr bwMode="auto">
              <a:xfrm>
                <a:off x="2699792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2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B52DC04-212F-AB7C-D105-1C87384E2CBB}"/>
                  </a:ext>
                </a:extLst>
              </p:cNvPr>
              <p:cNvSpPr/>
              <p:nvPr/>
            </p:nvSpPr>
            <p:spPr bwMode="auto">
              <a:xfrm>
                <a:off x="3275856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3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6854B77-69AB-D0CB-D512-710452D8C9C2}"/>
                  </a:ext>
                </a:extLst>
              </p:cNvPr>
              <p:cNvSpPr/>
              <p:nvPr/>
            </p:nvSpPr>
            <p:spPr bwMode="auto">
              <a:xfrm>
                <a:off x="3850010" y="3356992"/>
                <a:ext cx="576064" cy="576064"/>
              </a:xfrm>
              <a:prstGeom prst="rect">
                <a:avLst/>
              </a:prstGeom>
              <a:solidFill>
                <a:srgbClr val="8BA5CB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4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501F32E-4848-9E77-251C-FCCE5FD08823}"/>
                  </a:ext>
                </a:extLst>
              </p:cNvPr>
              <p:cNvSpPr/>
              <p:nvPr/>
            </p:nvSpPr>
            <p:spPr bwMode="auto">
              <a:xfrm>
                <a:off x="4426074" y="3356992"/>
                <a:ext cx="576064" cy="576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굴림" pitchFamily="50" charset="-127"/>
                  </a:rPr>
                  <a:t>OUT</a:t>
                </a:r>
                <a:endParaRPr kumimoji="1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굴림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2780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A9311-9E05-6F8B-E892-7EFB12AA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B15A03-FF49-9BE0-E14D-9A9F3DC4A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7772400" cy="4810125"/>
          </a:xfrm>
        </p:spPr>
        <p:txBody>
          <a:bodyPr/>
          <a:lstStyle/>
          <a:p>
            <a:r>
              <a:rPr lang="en-US" altLang="ko-KR" dirty="0"/>
              <a:t>Simple DPRAM DIF 16pt</a:t>
            </a:r>
            <a:endParaRPr lang="ko-KR" altLang="en-US" dirty="0"/>
          </a:p>
        </p:txBody>
      </p:sp>
      <p:pic>
        <p:nvPicPr>
          <p:cNvPr id="5" name="그림 4" descr="텍스트, 스크린샷, 라인, 평행이(가) 표시된 사진&#10;&#10;자동 생성된 설명">
            <a:extLst>
              <a:ext uri="{FF2B5EF4-FFF2-40B4-BE49-F238E27FC236}">
                <a16:creationId xmlns:a16="http://schemas.microsoft.com/office/drawing/2014/main" id="{3F62D972-CD20-B487-A628-7FB8701539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939"/>
            <a:ext cx="9144000" cy="49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36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A9311-9E05-6F8B-E892-7EFB12AA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B15A03-FF49-9BE0-E14D-9A9F3DC4A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7772400" cy="4810125"/>
          </a:xfrm>
        </p:spPr>
        <p:txBody>
          <a:bodyPr/>
          <a:lstStyle/>
          <a:p>
            <a:r>
              <a:rPr lang="en-US" altLang="ko-KR" dirty="0"/>
              <a:t>Simple DPRAM DIF 16pt</a:t>
            </a:r>
            <a:endParaRPr lang="ko-KR" altLang="en-US" dirty="0"/>
          </a:p>
        </p:txBody>
      </p:sp>
      <p:pic>
        <p:nvPicPr>
          <p:cNvPr id="5" name="그림 4" descr="텍스트, 스크린샷, 라인, 평행이(가) 표시된 사진&#10;&#10;자동 생성된 설명">
            <a:extLst>
              <a:ext uri="{FF2B5EF4-FFF2-40B4-BE49-F238E27FC236}">
                <a16:creationId xmlns:a16="http://schemas.microsoft.com/office/drawing/2014/main" id="{3F62D972-CD20-B487-A628-7FB8701539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939"/>
            <a:ext cx="9144000" cy="49141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D7F472-A0A0-4CA7-E217-87F2645D6AB6}"/>
              </a:ext>
            </a:extLst>
          </p:cNvPr>
          <p:cNvSpPr/>
          <p:nvPr/>
        </p:nvSpPr>
        <p:spPr bwMode="auto">
          <a:xfrm>
            <a:off x="3397117" y="1880024"/>
            <a:ext cx="3263116" cy="5408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D9A9D-9627-FE2E-7D74-3C9089500B15}"/>
              </a:ext>
            </a:extLst>
          </p:cNvPr>
          <p:cNvSpPr txBox="1"/>
          <p:nvPr/>
        </p:nvSpPr>
        <p:spPr>
          <a:xfrm>
            <a:off x="2831749" y="1971240"/>
            <a:ext cx="576064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AGU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14B74A-38E6-127F-667B-4A9E889B6B34}"/>
              </a:ext>
            </a:extLst>
          </p:cNvPr>
          <p:cNvSpPr/>
          <p:nvPr/>
        </p:nvSpPr>
        <p:spPr bwMode="auto">
          <a:xfrm>
            <a:off x="3707904" y="3717033"/>
            <a:ext cx="3312368" cy="57606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810F2-83D6-D8D2-915F-30FD0D081664}"/>
              </a:ext>
            </a:extLst>
          </p:cNvPr>
          <p:cNvSpPr txBox="1"/>
          <p:nvPr/>
        </p:nvSpPr>
        <p:spPr>
          <a:xfrm>
            <a:off x="3216960" y="3787281"/>
            <a:ext cx="576064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AGU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F8CD209-6154-EDC0-496A-CB8827FDD908}"/>
              </a:ext>
            </a:extLst>
          </p:cNvPr>
          <p:cNvSpPr/>
          <p:nvPr/>
        </p:nvSpPr>
        <p:spPr bwMode="auto">
          <a:xfrm rot="19714648">
            <a:off x="2729705" y="2616438"/>
            <a:ext cx="45719" cy="136928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DB43E58-89A5-CCB5-6E73-3E9078103DA5}"/>
              </a:ext>
            </a:extLst>
          </p:cNvPr>
          <p:cNvSpPr/>
          <p:nvPr/>
        </p:nvSpPr>
        <p:spPr bwMode="auto">
          <a:xfrm rot="19714648">
            <a:off x="2840105" y="2892821"/>
            <a:ext cx="45719" cy="136928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C12D4B58-9D44-6477-E058-8C5AE674645A}"/>
              </a:ext>
            </a:extLst>
          </p:cNvPr>
          <p:cNvSpPr/>
          <p:nvPr/>
        </p:nvSpPr>
        <p:spPr bwMode="auto">
          <a:xfrm rot="20748853" flipH="1">
            <a:off x="2924640" y="3276118"/>
            <a:ext cx="45719" cy="300534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BB67A-2C20-A48C-3522-4610DE0F7821}"/>
              </a:ext>
            </a:extLst>
          </p:cNvPr>
          <p:cNvSpPr txBox="1"/>
          <p:nvPr/>
        </p:nvSpPr>
        <p:spPr>
          <a:xfrm>
            <a:off x="1547664" y="2636912"/>
            <a:ext cx="1116700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READ 1 cycle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1ACBE-D779-2051-5123-E08A9FD97BD1}"/>
              </a:ext>
            </a:extLst>
          </p:cNvPr>
          <p:cNvSpPr txBox="1"/>
          <p:nvPr/>
        </p:nvSpPr>
        <p:spPr>
          <a:xfrm>
            <a:off x="1766379" y="2890211"/>
            <a:ext cx="1116700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REG 1 cycle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5E384-4C0F-A1E1-269E-293C27FCE968}"/>
              </a:ext>
            </a:extLst>
          </p:cNvPr>
          <p:cNvSpPr txBox="1"/>
          <p:nvPr/>
        </p:nvSpPr>
        <p:spPr>
          <a:xfrm>
            <a:off x="2012445" y="3587715"/>
            <a:ext cx="1116700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REG 1 cycle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AE979E-D680-8F2E-6A73-0FE0339197D7}"/>
              </a:ext>
            </a:extLst>
          </p:cNvPr>
          <p:cNvSpPr/>
          <p:nvPr/>
        </p:nvSpPr>
        <p:spPr bwMode="auto">
          <a:xfrm>
            <a:off x="5940152" y="4725144"/>
            <a:ext cx="3175378" cy="118571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665F9-3E3D-7237-B26F-A7452A322A7B}"/>
              </a:ext>
            </a:extLst>
          </p:cNvPr>
          <p:cNvSpPr txBox="1"/>
          <p:nvPr/>
        </p:nvSpPr>
        <p:spPr>
          <a:xfrm>
            <a:off x="5076056" y="4833167"/>
            <a:ext cx="864096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DATA OUT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B0C473-0996-3673-7EDC-40884870B2B1}"/>
              </a:ext>
            </a:extLst>
          </p:cNvPr>
          <p:cNvSpPr/>
          <p:nvPr/>
        </p:nvSpPr>
        <p:spPr bwMode="auto">
          <a:xfrm>
            <a:off x="6948264" y="4293096"/>
            <a:ext cx="2087108" cy="4320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FEB906-320B-178A-0A59-28932C060FCC}"/>
              </a:ext>
            </a:extLst>
          </p:cNvPr>
          <p:cNvSpPr txBox="1"/>
          <p:nvPr/>
        </p:nvSpPr>
        <p:spPr>
          <a:xfrm>
            <a:off x="6109424" y="4372864"/>
            <a:ext cx="864096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DATA IN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7C3E3C-0FE7-F094-31B2-999562016AFE}"/>
              </a:ext>
            </a:extLst>
          </p:cNvPr>
          <p:cNvSpPr/>
          <p:nvPr/>
        </p:nvSpPr>
        <p:spPr bwMode="auto">
          <a:xfrm>
            <a:off x="615520" y="4265784"/>
            <a:ext cx="2087108" cy="4320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56988-B765-4AC7-21F2-C721D36DE8A6}"/>
              </a:ext>
            </a:extLst>
          </p:cNvPr>
          <p:cNvSpPr txBox="1"/>
          <p:nvPr/>
        </p:nvSpPr>
        <p:spPr>
          <a:xfrm>
            <a:off x="539552" y="4761823"/>
            <a:ext cx="864096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DATA IN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C16D87-C077-9E86-17C6-5544E70282C8}"/>
              </a:ext>
            </a:extLst>
          </p:cNvPr>
          <p:cNvSpPr txBox="1"/>
          <p:nvPr/>
        </p:nvSpPr>
        <p:spPr>
          <a:xfrm>
            <a:off x="3119781" y="1214980"/>
            <a:ext cx="2911524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31 cycles for computation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CAFD56-FEB8-822F-8C8A-8D732E36A11D}"/>
              </a:ext>
            </a:extLst>
          </p:cNvPr>
          <p:cNvCxnSpPr/>
          <p:nvPr/>
        </p:nvCxnSpPr>
        <p:spPr bwMode="auto">
          <a:xfrm>
            <a:off x="2581032" y="1358763"/>
            <a:ext cx="4392488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97EFF10-2801-DF01-13F5-DE61B01A0D1B}"/>
              </a:ext>
            </a:extLst>
          </p:cNvPr>
          <p:cNvSpPr txBox="1"/>
          <p:nvPr/>
        </p:nvSpPr>
        <p:spPr>
          <a:xfrm>
            <a:off x="135927" y="1241590"/>
            <a:ext cx="2911524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15 cycles </a:t>
            </a:r>
            <a:r>
              <a:rPr lang="en-US" altLang="ko-KR" b="1">
                <a:solidFill>
                  <a:srgbClr val="FF0000"/>
                </a:solidFill>
              </a:rPr>
              <a:t>for data in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FDB2E5-D0FC-2F70-D62C-F1533C034EFA}"/>
              </a:ext>
            </a:extLst>
          </p:cNvPr>
          <p:cNvSpPr txBox="1"/>
          <p:nvPr/>
        </p:nvSpPr>
        <p:spPr>
          <a:xfrm>
            <a:off x="6444208" y="1250345"/>
            <a:ext cx="2911524" cy="17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15 cycles for data out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0853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7CE0A-EC75-1B76-FC77-868B2C09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41130-633E-FBAC-73BE-B6D560375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DPBRAM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Vertex Coloring</a:t>
            </a:r>
          </a:p>
          <a:p>
            <a:pPr lvl="2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</a:t>
            </a:r>
          </a:p>
          <a:p>
            <a:pPr lvl="2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DIT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 Diagram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Timing Diagram</a:t>
            </a:r>
          </a:p>
          <a:p>
            <a:pPr lvl="1"/>
            <a:r>
              <a:rPr lang="en-US" altLang="ko-KR" b="1" dirty="0"/>
              <a:t>Verilog Implementation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 Results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1301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3E830-19AC-C3C7-1454-A42DF157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RD, WR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F2E5B-ADF3-036B-00EF-A6E20B6E9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RD, WR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9B8B4A-B2EB-1F85-6302-BB3BFCFE0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75" y="1585882"/>
            <a:ext cx="4154938" cy="47258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CB7D46-9CCB-70A0-0E8C-37F9DECB0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570143"/>
            <a:ext cx="3125833" cy="47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97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B022D-07FC-62B7-1467-146C8737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AGU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60395D-0672-D3C4-5B93-5D38E2136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iter</a:t>
            </a:r>
            <a:r>
              <a:rPr lang="en-US" altLang="ko-KR" dirty="0"/>
              <a:t>, 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0ABEE5-5B1F-4B96-39B0-21C46C4DF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13240"/>
            <a:ext cx="3617783" cy="4304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AD2D62-8410-9479-DED0-26933DAF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276" y="1606776"/>
            <a:ext cx="3837337" cy="43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377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96ADA-0526-D311-88D3-935312F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AGU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479893-B932-D7A4-174D-338BBD0B6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out_sh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addr_BANK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C4A793-4444-32F8-341F-984D3A621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7" y="1580568"/>
            <a:ext cx="7772400" cy="21854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80B892-D594-49D7-66C3-5034E1412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4221087"/>
            <a:ext cx="7776219" cy="1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432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B337D-CB81-E100-D372-D49C4B17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422B4B-F646-3233-DBDE-C4261AABA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66" y="1124744"/>
            <a:ext cx="7772400" cy="4810125"/>
          </a:xfrm>
        </p:spPr>
        <p:txBody>
          <a:bodyPr/>
          <a:lstStyle/>
          <a:p>
            <a:r>
              <a:rPr lang="en-US" altLang="ko-KR" dirty="0"/>
              <a:t>FSM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0BA91D-0F8B-492D-D878-7358EE82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57" y="1684465"/>
            <a:ext cx="9162265" cy="4048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196FB8-D804-CE81-E78A-4B79D98C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69" y="1684465"/>
            <a:ext cx="2051720" cy="14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965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AA837-27A9-C136-4A1F-63C11C59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851EA-AAFA-F429-1D8A-B283E1375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 signals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3792-B1D4-8D5D-903B-75BD23EDC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31" y="1643014"/>
            <a:ext cx="9209490" cy="38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504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64C12-CFE6-5A41-D43C-C1BB8437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D6089-E69E-84EE-7C99-F4966ABE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Counters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AF9B7A-3969-6C28-D364-6B1001FA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78" y="1566348"/>
            <a:ext cx="3392634" cy="30372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3AA686-98EE-C8C1-2C90-F2040060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3" y="1566348"/>
            <a:ext cx="3392634" cy="30372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D67EBE-96F9-736D-CD03-67A9DE9AA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78" y="4797152"/>
            <a:ext cx="4032448" cy="14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2278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사용자 지정 2">
      <a:majorFont>
        <a:latin typeface="Arial Rounded MT Bold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99CC00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5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99CC00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5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0B71CAE792ECE41BEE98B2982375CF7" ma:contentTypeVersion="8" ma:contentTypeDescription="새 문서를 만듭니다." ma:contentTypeScope="" ma:versionID="7e81fc5b386405225a772dd0a72eaf2a">
  <xsd:schema xmlns:xsd="http://www.w3.org/2001/XMLSchema" xmlns:xs="http://www.w3.org/2001/XMLSchema" xmlns:p="http://schemas.microsoft.com/office/2006/metadata/properties" xmlns:ns3="2b4eea1d-f4ea-4184-9174-0b4f0fe1e5e8" targetNamespace="http://schemas.microsoft.com/office/2006/metadata/properties" ma:root="true" ma:fieldsID="cc64fd4ecfd880351f5daebd063dbe44" ns3:_="">
    <xsd:import namespace="2b4eea1d-f4ea-4184-9174-0b4f0fe1e5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4eea1d-f4ea-4184-9174-0b4f0fe1e5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7306DB-5544-46E9-80D8-865FECDCF1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6D327F-F0F1-43CF-9B55-F3E893BE9F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4eea1d-f4ea-4184-9174-0b4f0fe1e5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0F4260-4D17-43FE-BF9E-993D9579BE11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2b4eea1d-f4ea-4184-9174-0b4f0fe1e5e8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49341</TotalTime>
  <Words>12568</Words>
  <Application>Microsoft Office PowerPoint</Application>
  <PresentationFormat>화면 슬라이드 쇼(4:3)</PresentationFormat>
  <Paragraphs>3529</Paragraphs>
  <Slides>130</Slides>
  <Notes>4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40" baseType="lpstr">
      <vt:lpstr>HelveticaNeue Regular</vt:lpstr>
      <vt:lpstr>Malgun Gothic Semilight</vt:lpstr>
      <vt:lpstr>굴림</vt:lpstr>
      <vt:lpstr>Arial</vt:lpstr>
      <vt:lpstr>Calibri</vt:lpstr>
      <vt:lpstr>Cambria Math</vt:lpstr>
      <vt:lpstr>Consolas</vt:lpstr>
      <vt:lpstr>Times New Roman</vt:lpstr>
      <vt:lpstr>Wingdings</vt:lpstr>
      <vt:lpstr>기본 디자인</vt:lpstr>
      <vt:lpstr>Memory-based FFT</vt:lpstr>
      <vt:lpstr>Contents</vt:lpstr>
      <vt:lpstr>FFT</vt:lpstr>
      <vt:lpstr>FFT</vt:lpstr>
      <vt:lpstr>FFT</vt:lpstr>
      <vt:lpstr>Cooley-Tuckey Algorithm</vt:lpstr>
      <vt:lpstr>Cooley-Tuckey Algorithm</vt:lpstr>
      <vt:lpstr>Cooley-Tuckey Algorithm</vt:lpstr>
      <vt:lpstr>Cooley-Tuckey Algorithm</vt:lpstr>
      <vt:lpstr>Cooley-Tuckey Algorithm</vt:lpstr>
      <vt:lpstr>Cooley-Tuckey Algorithm</vt:lpstr>
      <vt:lpstr>Block RAM/ROM</vt:lpstr>
      <vt:lpstr>Memory-based FFT</vt:lpstr>
      <vt:lpstr>SPBRAM FFT</vt:lpstr>
      <vt:lpstr>SPBRAM</vt:lpstr>
      <vt:lpstr>Block Diagram</vt:lpstr>
      <vt:lpstr>Timing Diagram</vt:lpstr>
      <vt:lpstr>Radix-2 16pt DIT MBFFT</vt:lpstr>
      <vt:lpstr>Radix-2 16pt DIT MBFFT</vt:lpstr>
      <vt:lpstr>Radix-2 16pt DIT MBFFT</vt:lpstr>
      <vt:lpstr>Radix-2 16pt DIT MBFFT</vt:lpstr>
      <vt:lpstr>Radix-2 16pt DIT MBFFT</vt:lpstr>
      <vt:lpstr>Radix-2 16pt DIT MBFFT</vt:lpstr>
      <vt:lpstr>Radix-2 16pt DIT MBFFT</vt:lpstr>
      <vt:lpstr>Radix-2 16pt DIT MBFFT</vt:lpstr>
      <vt:lpstr>Radix-2 64pt DIT MBFFT</vt:lpstr>
      <vt:lpstr>Radix-2 16pt DIT MBFFT</vt:lpstr>
      <vt:lpstr>Radix-2 16pt DIT MBFFT</vt:lpstr>
      <vt:lpstr>Radix-2 16pt DIT MBFFT</vt:lpstr>
      <vt:lpstr>Radix-2 16pt DIT MBFFT</vt:lpstr>
      <vt:lpstr>Radix-2 64pt DIT MBFFT</vt:lpstr>
      <vt:lpstr>Radix-2 64pt DIT MBFFT</vt:lpstr>
      <vt:lpstr>Radix-2 64pt DIT MBFFT</vt:lpstr>
      <vt:lpstr>Radix-2 16pt DIT MBFFT</vt:lpstr>
      <vt:lpstr>Radix-2 16pt DIT MBFFT</vt:lpstr>
      <vt:lpstr>Radix-2 16pt DIT MBFFT</vt:lpstr>
      <vt:lpstr>STAGE_1</vt:lpstr>
      <vt:lpstr>STAGE_2</vt:lpstr>
      <vt:lpstr>STAGE_3</vt:lpstr>
      <vt:lpstr>STAGE_4</vt:lpstr>
      <vt:lpstr>SET 2</vt:lpstr>
      <vt:lpstr>Simulation Results</vt:lpstr>
      <vt:lpstr>Simulation Results</vt:lpstr>
      <vt:lpstr>Simulation Results</vt:lpstr>
      <vt:lpstr>Simulation Results</vt:lpstr>
      <vt:lpstr>Reusable Design</vt:lpstr>
      <vt:lpstr>Reusable Design</vt:lpstr>
      <vt:lpstr>Reusable Design</vt:lpstr>
      <vt:lpstr>Reusable Design</vt:lpstr>
      <vt:lpstr>Reusable Design</vt:lpstr>
      <vt:lpstr>Reusable Design</vt:lpstr>
      <vt:lpstr>Reusable Design</vt:lpstr>
      <vt:lpstr>Reusable Design</vt:lpstr>
      <vt:lpstr>Reusable Design</vt:lpstr>
      <vt:lpstr>Reusable Design</vt:lpstr>
      <vt:lpstr>Reusable Design</vt:lpstr>
      <vt:lpstr>Reusable Design</vt:lpstr>
      <vt:lpstr>Reusable Design</vt:lpstr>
      <vt:lpstr>Reusable Design</vt:lpstr>
      <vt:lpstr>Reusable Design</vt:lpstr>
      <vt:lpstr>Reusable Design</vt:lpstr>
      <vt:lpstr>Simple DPBRAM</vt:lpstr>
      <vt:lpstr>PowerPoint 프레젠테이션</vt:lpstr>
      <vt:lpstr>Vertex Coloring</vt:lpstr>
      <vt:lpstr>Vertex Coloring</vt:lpstr>
      <vt:lpstr>PowerPoint 프레젠테이션</vt:lpstr>
      <vt:lpstr>Vertex Coloring</vt:lpstr>
      <vt:lpstr>Vertex Coloring</vt:lpstr>
      <vt:lpstr>Vertex Coloring</vt:lpstr>
      <vt:lpstr>Vertex Coloring</vt:lpstr>
      <vt:lpstr>Vertex Coloring</vt:lpstr>
      <vt:lpstr>Vertex Coloring</vt:lpstr>
      <vt:lpstr>Vertex Coloring</vt:lpstr>
      <vt:lpstr>Vertex Coloring</vt:lpstr>
      <vt:lpstr>Vertex Coloring</vt:lpstr>
      <vt:lpstr>PowerPoint 프레젠테이션</vt:lpstr>
      <vt:lpstr>Vertex Coloring</vt:lpstr>
      <vt:lpstr>Vertex Coloring</vt:lpstr>
      <vt:lpstr>Vertex Coloring</vt:lpstr>
      <vt:lpstr>Vertex Coloring</vt:lpstr>
      <vt:lpstr>Vertex Coloring</vt:lpstr>
      <vt:lpstr>Vertex Coloring</vt:lpstr>
      <vt:lpstr>Vertex Coloring</vt:lpstr>
      <vt:lpstr>Vertex Coloring</vt:lpstr>
      <vt:lpstr>PowerPoint 프레젠테이션</vt:lpstr>
      <vt:lpstr>Block Diagram</vt:lpstr>
      <vt:lpstr>Block Diagram</vt:lpstr>
      <vt:lpstr>Block Diagram</vt:lpstr>
      <vt:lpstr>PowerPoint 프레젠테이션</vt:lpstr>
      <vt:lpstr>Block Diagram</vt:lpstr>
      <vt:lpstr>Timing Diagram</vt:lpstr>
      <vt:lpstr>Timing Diagram</vt:lpstr>
      <vt:lpstr>PowerPoint 프레젠테이션</vt:lpstr>
      <vt:lpstr>RD, WR</vt:lpstr>
      <vt:lpstr>AGU</vt:lpstr>
      <vt:lpstr>AGU</vt:lpstr>
      <vt:lpstr>Controller</vt:lpstr>
      <vt:lpstr>Controller</vt:lpstr>
      <vt:lpstr>Controller</vt:lpstr>
      <vt:lpstr>PowerPoint 프레젠테이션</vt:lpstr>
      <vt:lpstr>Pre-stage</vt:lpstr>
      <vt:lpstr>Stage 1 ~ 2</vt:lpstr>
      <vt:lpstr>Stage 3 ~ 4</vt:lpstr>
      <vt:lpstr>Data out</vt:lpstr>
      <vt:lpstr>Simulation Result</vt:lpstr>
      <vt:lpstr>Simulation Result</vt:lpstr>
      <vt:lpstr>True DPBRAM</vt:lpstr>
      <vt:lpstr>True DPBRAM</vt:lpstr>
      <vt:lpstr>Block Diagram</vt:lpstr>
      <vt:lpstr>Block Diagram</vt:lpstr>
      <vt:lpstr>True DPBRAM</vt:lpstr>
      <vt:lpstr>True DPBRAM</vt:lpstr>
      <vt:lpstr>Radix-2 16pt DIT MBFFT</vt:lpstr>
      <vt:lpstr>Radix-2 16pt DIT MBFFT</vt:lpstr>
      <vt:lpstr>Radix-2 16pt DIT MBFFT</vt:lpstr>
      <vt:lpstr>Radix-2 16pt DIT MBFFT</vt:lpstr>
      <vt:lpstr>Radix-2 16pt DIT MBFFT</vt:lpstr>
      <vt:lpstr>Radix-2 16pt DIT MBFFT</vt:lpstr>
      <vt:lpstr>Radix-2 16pt DIT MBFFT</vt:lpstr>
      <vt:lpstr>Radix-2 16pt DIT MBFFT</vt:lpstr>
      <vt:lpstr>Radix-2 16pt DIT MBFFT</vt:lpstr>
      <vt:lpstr>Pre-stage</vt:lpstr>
      <vt:lpstr>Stage 1</vt:lpstr>
      <vt:lpstr>Stage 2</vt:lpstr>
      <vt:lpstr>Stage 3</vt:lpstr>
      <vt:lpstr>Stage 4</vt:lpstr>
      <vt:lpstr>Set 2</vt:lpstr>
      <vt:lpstr>Simulation Result</vt:lpstr>
      <vt:lpstr>Simulation Result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Processor In Memory(PIM)</dc:title>
  <dc:creator>이진석</dc:creator>
  <cp:lastModifiedBy>SEUNGWAN NOH</cp:lastModifiedBy>
  <cp:revision>544</cp:revision>
  <dcterms:created xsi:type="dcterms:W3CDTF">2020-04-04T06:12:10Z</dcterms:created>
  <dcterms:modified xsi:type="dcterms:W3CDTF">2024-07-03T13:39:21Z</dcterms:modified>
</cp:coreProperties>
</file>